
<file path=[Content_Types].xml><?xml version="1.0" encoding="utf-8"?>
<Types xmlns="http://schemas.openxmlformats.org/package/2006/content-types">
  <Default Extension="xml" ContentType="application/xml"/>
  <Default Extension="mov" ContentType="video/unknown"/>
  <Default Extension="bin" ContentType="application/vnd.openxmlformats-officedocument.presentationml.printerSettings"/>
  <Default Extension="png" ContentType="image/png"/>
  <Default Extension="jpe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1"/>
  </p:notesMasterIdLst>
  <p:sldIdLst>
    <p:sldId id="260" r:id="rId2"/>
    <p:sldId id="274" r:id="rId3"/>
    <p:sldId id="275" r:id="rId4"/>
    <p:sldId id="277" r:id="rId5"/>
    <p:sldId id="278" r:id="rId6"/>
    <p:sldId id="261" r:id="rId7"/>
    <p:sldId id="279" r:id="rId8"/>
    <p:sldId id="262" r:id="rId9"/>
    <p:sldId id="264" r:id="rId10"/>
    <p:sldId id="263" r:id="rId11"/>
    <p:sldId id="312" r:id="rId12"/>
    <p:sldId id="313" r:id="rId13"/>
    <p:sldId id="270" r:id="rId14"/>
    <p:sldId id="314" r:id="rId15"/>
    <p:sldId id="315" r:id="rId16"/>
    <p:sldId id="317" r:id="rId17"/>
    <p:sldId id="316" r:id="rId18"/>
    <p:sldId id="271" r:id="rId19"/>
    <p:sldId id="272" r:id="rId20"/>
    <p:sldId id="280" r:id="rId21"/>
    <p:sldId id="281" r:id="rId22"/>
    <p:sldId id="282" r:id="rId23"/>
    <p:sldId id="283" r:id="rId24"/>
    <p:sldId id="284" r:id="rId25"/>
    <p:sldId id="318" r:id="rId26"/>
    <p:sldId id="273" r:id="rId27"/>
    <p:sldId id="285" r:id="rId28"/>
    <p:sldId id="319" r:id="rId29"/>
    <p:sldId id="320"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Coding" id="{0FAE63C7-0525-2E4C-9576-7D401E7F0A8D}">
          <p14:sldIdLst>
            <p14:sldId id="260"/>
            <p14:sldId id="274"/>
            <p14:sldId id="275"/>
            <p14:sldId id="277"/>
            <p14:sldId id="278"/>
            <p14:sldId id="261"/>
            <p14:sldId id="279"/>
            <p14:sldId id="262"/>
            <p14:sldId id="264"/>
            <p14:sldId id="263"/>
            <p14:sldId id="312"/>
            <p14:sldId id="313"/>
            <p14:sldId id="270"/>
            <p14:sldId id="314"/>
            <p14:sldId id="315"/>
            <p14:sldId id="317"/>
            <p14:sldId id="316"/>
            <p14:sldId id="271"/>
            <p14:sldId id="272"/>
            <p14:sldId id="280"/>
            <p14:sldId id="281"/>
            <p14:sldId id="282"/>
            <p14:sldId id="283"/>
            <p14:sldId id="284"/>
            <p14:sldId id="318"/>
            <p14:sldId id="273"/>
            <p14:sldId id="285"/>
            <p14:sldId id="319"/>
            <p14:sldId id="320"/>
          </p14:sldIdLst>
        </p14:section>
      </p14:sectionLst>
    </p:ex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6934"/>
    <p:restoredTop sz="56241"/>
  </p:normalViewPr>
  <p:slideViewPr>
    <p:cSldViewPr snapToGrid="0" snapToObjects="1">
      <p:cViewPr varScale="1">
        <p:scale>
          <a:sx n="81" d="100"/>
          <a:sy n="81" d="100"/>
        </p:scale>
        <p:origin x="-1512" y="-11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notesMaster" Target="notesMasters/notesMaster1.xml"/><Relationship Id="rId32" Type="http://schemas.openxmlformats.org/officeDocument/2006/relationships/printerSettings" Target="printerSettings/printerSettings1.bin"/><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presProps" Target="presProps.xml"/><Relationship Id="rId34" Type="http://schemas.openxmlformats.org/officeDocument/2006/relationships/viewProps" Target="viewProps.xml"/><Relationship Id="rId35" Type="http://schemas.openxmlformats.org/officeDocument/2006/relationships/theme" Target="theme/theme1.xml"/><Relationship Id="rId36"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3D80C6-C8FC-F540-965D-4A9248D78055}" type="datetimeFigureOut">
              <a:rPr lang="en-US" smtClean="0"/>
              <a:t>9/22/20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9FA66C-A962-514D-B319-036543232FE2}" type="slidenum">
              <a:rPr lang="en-US" smtClean="0"/>
              <a:t>‹#›</a:t>
            </a:fld>
            <a:endParaRPr lang="en-US"/>
          </a:p>
        </p:txBody>
      </p:sp>
    </p:spTree>
    <p:extLst>
      <p:ext uri="{BB962C8B-B14F-4D97-AF65-F5344CB8AC3E}">
        <p14:creationId xmlns:p14="http://schemas.microsoft.com/office/powerpoint/2010/main" val="34778439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Slides by Nicole Cuneo</a:t>
            </a:r>
            <a:r>
              <a:rPr lang="en-US" baseline="0" dirty="0" smtClean="0"/>
              <a:t> </a:t>
            </a:r>
            <a:r>
              <a:rPr lang="mr-IN" baseline="0" dirty="0" smtClean="0"/>
              <a:t>–</a:t>
            </a:r>
            <a:r>
              <a:rPr lang="en-US" baseline="0" smtClean="0"/>
              <a:t> please credit if reusing portions!</a:t>
            </a:r>
            <a:endParaRPr lang="en-US" smtClean="0"/>
          </a:p>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a:t>
            </a:fld>
            <a:endParaRPr lang="en-US"/>
          </a:p>
        </p:txBody>
      </p:sp>
    </p:spTree>
    <p:extLst>
      <p:ext uri="{BB962C8B-B14F-4D97-AF65-F5344CB8AC3E}">
        <p14:creationId xmlns:p14="http://schemas.microsoft.com/office/powerpoint/2010/main" val="1078810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10</a:t>
            </a:fld>
            <a:endParaRPr lang="en-US"/>
          </a:p>
        </p:txBody>
      </p:sp>
    </p:spTree>
    <p:extLst>
      <p:ext uri="{BB962C8B-B14F-4D97-AF65-F5344CB8AC3E}">
        <p14:creationId xmlns:p14="http://schemas.microsoft.com/office/powerpoint/2010/main" val="236214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11</a:t>
            </a:fld>
            <a:endParaRPr lang="en-US"/>
          </a:p>
        </p:txBody>
      </p:sp>
    </p:spTree>
    <p:extLst>
      <p:ext uri="{BB962C8B-B14F-4D97-AF65-F5344CB8AC3E}">
        <p14:creationId xmlns:p14="http://schemas.microsoft.com/office/powerpoint/2010/main" val="38383068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12</a:t>
            </a:fld>
            <a:endParaRPr lang="en-US"/>
          </a:p>
        </p:txBody>
      </p:sp>
    </p:spTree>
    <p:extLst>
      <p:ext uri="{BB962C8B-B14F-4D97-AF65-F5344CB8AC3E}">
        <p14:creationId xmlns:p14="http://schemas.microsoft.com/office/powerpoint/2010/main" val="20748241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13</a:t>
            </a:fld>
            <a:endParaRPr lang="en-US"/>
          </a:p>
        </p:txBody>
      </p:sp>
    </p:spTree>
    <p:extLst>
      <p:ext uri="{BB962C8B-B14F-4D97-AF65-F5344CB8AC3E}">
        <p14:creationId xmlns:p14="http://schemas.microsoft.com/office/powerpoint/2010/main" val="28356193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14</a:t>
            </a:fld>
            <a:endParaRPr lang="en-US"/>
          </a:p>
        </p:txBody>
      </p:sp>
    </p:spTree>
    <p:extLst>
      <p:ext uri="{BB962C8B-B14F-4D97-AF65-F5344CB8AC3E}">
        <p14:creationId xmlns:p14="http://schemas.microsoft.com/office/powerpoint/2010/main" val="398537953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15</a:t>
            </a:fld>
            <a:endParaRPr lang="en-US"/>
          </a:p>
        </p:txBody>
      </p:sp>
    </p:spTree>
    <p:extLst>
      <p:ext uri="{BB962C8B-B14F-4D97-AF65-F5344CB8AC3E}">
        <p14:creationId xmlns:p14="http://schemas.microsoft.com/office/powerpoint/2010/main" val="3266590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16</a:t>
            </a:fld>
            <a:endParaRPr lang="en-US"/>
          </a:p>
        </p:txBody>
      </p:sp>
    </p:spTree>
    <p:extLst>
      <p:ext uri="{BB962C8B-B14F-4D97-AF65-F5344CB8AC3E}">
        <p14:creationId xmlns:p14="http://schemas.microsoft.com/office/powerpoint/2010/main" val="16674247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17</a:t>
            </a:fld>
            <a:endParaRPr lang="en-US"/>
          </a:p>
        </p:txBody>
      </p:sp>
    </p:spTree>
    <p:extLst>
      <p:ext uri="{BB962C8B-B14F-4D97-AF65-F5344CB8AC3E}">
        <p14:creationId xmlns:p14="http://schemas.microsoft.com/office/powerpoint/2010/main" val="40099306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18</a:t>
            </a:fld>
            <a:endParaRPr lang="en-US"/>
          </a:p>
        </p:txBody>
      </p:sp>
    </p:spTree>
    <p:extLst>
      <p:ext uri="{BB962C8B-B14F-4D97-AF65-F5344CB8AC3E}">
        <p14:creationId xmlns:p14="http://schemas.microsoft.com/office/powerpoint/2010/main" val="34871586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19</a:t>
            </a:fld>
            <a:endParaRPr lang="en-US"/>
          </a:p>
        </p:txBody>
      </p:sp>
    </p:spTree>
    <p:extLst>
      <p:ext uri="{BB962C8B-B14F-4D97-AF65-F5344CB8AC3E}">
        <p14:creationId xmlns:p14="http://schemas.microsoft.com/office/powerpoint/2010/main" val="4204294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2</a:t>
            </a:fld>
            <a:endParaRPr lang="en-US"/>
          </a:p>
        </p:txBody>
      </p:sp>
    </p:spTree>
    <p:extLst>
      <p:ext uri="{BB962C8B-B14F-4D97-AF65-F5344CB8AC3E}">
        <p14:creationId xmlns:p14="http://schemas.microsoft.com/office/powerpoint/2010/main" val="38148836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22</a:t>
            </a:fld>
            <a:endParaRPr lang="en-US"/>
          </a:p>
        </p:txBody>
      </p:sp>
    </p:spTree>
    <p:extLst>
      <p:ext uri="{BB962C8B-B14F-4D97-AF65-F5344CB8AC3E}">
        <p14:creationId xmlns:p14="http://schemas.microsoft.com/office/powerpoint/2010/main" val="14057998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23</a:t>
            </a:fld>
            <a:endParaRPr lang="en-US"/>
          </a:p>
        </p:txBody>
      </p:sp>
    </p:spTree>
    <p:extLst>
      <p:ext uri="{BB962C8B-B14F-4D97-AF65-F5344CB8AC3E}">
        <p14:creationId xmlns:p14="http://schemas.microsoft.com/office/powerpoint/2010/main" val="381198576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24</a:t>
            </a:fld>
            <a:endParaRPr lang="en-US"/>
          </a:p>
        </p:txBody>
      </p:sp>
    </p:spTree>
    <p:extLst>
      <p:ext uri="{BB962C8B-B14F-4D97-AF65-F5344CB8AC3E}">
        <p14:creationId xmlns:p14="http://schemas.microsoft.com/office/powerpoint/2010/main" val="2779961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26</a:t>
            </a:fld>
            <a:endParaRPr lang="en-US"/>
          </a:p>
        </p:txBody>
      </p:sp>
    </p:spTree>
    <p:extLst>
      <p:ext uri="{BB962C8B-B14F-4D97-AF65-F5344CB8AC3E}">
        <p14:creationId xmlns:p14="http://schemas.microsoft.com/office/powerpoint/2010/main" val="10405033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27</a:t>
            </a:fld>
            <a:endParaRPr lang="en-US"/>
          </a:p>
        </p:txBody>
      </p:sp>
    </p:spTree>
    <p:extLst>
      <p:ext uri="{BB962C8B-B14F-4D97-AF65-F5344CB8AC3E}">
        <p14:creationId xmlns:p14="http://schemas.microsoft.com/office/powerpoint/2010/main" val="3919578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28</a:t>
            </a:fld>
            <a:endParaRPr lang="en-US"/>
          </a:p>
        </p:txBody>
      </p:sp>
    </p:spTree>
    <p:extLst>
      <p:ext uri="{BB962C8B-B14F-4D97-AF65-F5344CB8AC3E}">
        <p14:creationId xmlns:p14="http://schemas.microsoft.com/office/powerpoint/2010/main" val="315208170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29</a:t>
            </a:fld>
            <a:endParaRPr lang="en-US"/>
          </a:p>
        </p:txBody>
      </p:sp>
    </p:spTree>
    <p:extLst>
      <p:ext uri="{BB962C8B-B14F-4D97-AF65-F5344CB8AC3E}">
        <p14:creationId xmlns:p14="http://schemas.microsoft.com/office/powerpoint/2010/main" val="828853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3</a:t>
            </a:fld>
            <a:endParaRPr lang="en-US"/>
          </a:p>
        </p:txBody>
      </p:sp>
    </p:spTree>
    <p:extLst>
      <p:ext uri="{BB962C8B-B14F-4D97-AF65-F5344CB8AC3E}">
        <p14:creationId xmlns:p14="http://schemas.microsoft.com/office/powerpoint/2010/main" val="3845168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4</a:t>
            </a:fld>
            <a:endParaRPr lang="en-US"/>
          </a:p>
        </p:txBody>
      </p:sp>
    </p:spTree>
    <p:extLst>
      <p:ext uri="{BB962C8B-B14F-4D97-AF65-F5344CB8AC3E}">
        <p14:creationId xmlns:p14="http://schemas.microsoft.com/office/powerpoint/2010/main" val="35459995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5</a:t>
            </a:fld>
            <a:endParaRPr lang="en-US"/>
          </a:p>
        </p:txBody>
      </p:sp>
    </p:spTree>
    <p:extLst>
      <p:ext uri="{BB962C8B-B14F-4D97-AF65-F5344CB8AC3E}">
        <p14:creationId xmlns:p14="http://schemas.microsoft.com/office/powerpoint/2010/main" val="434470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6</a:t>
            </a:fld>
            <a:endParaRPr lang="en-US"/>
          </a:p>
        </p:txBody>
      </p:sp>
    </p:spTree>
    <p:extLst>
      <p:ext uri="{BB962C8B-B14F-4D97-AF65-F5344CB8AC3E}">
        <p14:creationId xmlns:p14="http://schemas.microsoft.com/office/powerpoint/2010/main" val="34810108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7</a:t>
            </a:fld>
            <a:endParaRPr lang="en-US"/>
          </a:p>
        </p:txBody>
      </p:sp>
    </p:spTree>
    <p:extLst>
      <p:ext uri="{BB962C8B-B14F-4D97-AF65-F5344CB8AC3E}">
        <p14:creationId xmlns:p14="http://schemas.microsoft.com/office/powerpoint/2010/main" val="5768319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8</a:t>
            </a:fld>
            <a:endParaRPr lang="en-US"/>
          </a:p>
        </p:txBody>
      </p:sp>
    </p:spTree>
    <p:extLst>
      <p:ext uri="{BB962C8B-B14F-4D97-AF65-F5344CB8AC3E}">
        <p14:creationId xmlns:p14="http://schemas.microsoft.com/office/powerpoint/2010/main" val="639247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C9DB5A4-1DAA-5343-B78F-59EFC05D0CF9}" type="slidenum">
              <a:rPr lang="en-US" smtClean="0"/>
              <a:t>9</a:t>
            </a:fld>
            <a:endParaRPr lang="en-US"/>
          </a:p>
        </p:txBody>
      </p:sp>
    </p:spTree>
    <p:extLst>
      <p:ext uri="{BB962C8B-B14F-4D97-AF65-F5344CB8AC3E}">
        <p14:creationId xmlns:p14="http://schemas.microsoft.com/office/powerpoint/2010/main" val="852489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D9119DE4-B106-914D-89E6-9DCE79FAA05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AFE7F2D2-1524-544B-B160-A5A119F1B41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4CD14AB6-DE0B-C24F-BFCC-035395C13038}"/>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5" name="Footer Placeholder 4">
            <a:extLst>
              <a:ext uri="{FF2B5EF4-FFF2-40B4-BE49-F238E27FC236}">
                <a16:creationId xmlns:a16="http://schemas.microsoft.com/office/drawing/2014/main" xmlns="" id="{EE724962-6FBC-F942-BB6F-6AC8D448C4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D8C967E-677C-384D-AFE6-3241C5E9B2CB}"/>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355658049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239F5D9-6BB4-B542-BA08-A23AA73E7B9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9384B87E-A74C-574A-8CC0-774B45F2EC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76D4C99-23DA-3C45-B485-8798FD57D033}"/>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5" name="Footer Placeholder 4">
            <a:extLst>
              <a:ext uri="{FF2B5EF4-FFF2-40B4-BE49-F238E27FC236}">
                <a16:creationId xmlns:a16="http://schemas.microsoft.com/office/drawing/2014/main" xmlns="" id="{040723EF-5DC0-A143-899B-87784949BB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8CA1778-72C9-A44B-902B-AD0E331D97FF}"/>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3661931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7626ABD2-EBD0-5542-AC1D-486442B5785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AD8FCFE6-0E6A-7A45-8F36-D0E125BE9B4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DC08744-1A36-B849-89CE-64BA3AD78BB4}"/>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5" name="Footer Placeholder 4">
            <a:extLst>
              <a:ext uri="{FF2B5EF4-FFF2-40B4-BE49-F238E27FC236}">
                <a16:creationId xmlns:a16="http://schemas.microsoft.com/office/drawing/2014/main" xmlns="" id="{D884E397-11F7-F749-8F8F-2E60551B4C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A3DED81-E710-8240-A866-772675C8B653}"/>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366938797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79BD78-516B-0345-A3C0-14FFE2037F1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1833CAC3-9B80-3248-A9AE-AC0A8BC6B87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7BCD3E9-C2E8-5346-8FB8-48361D6AAB08}"/>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5" name="Footer Placeholder 4">
            <a:extLst>
              <a:ext uri="{FF2B5EF4-FFF2-40B4-BE49-F238E27FC236}">
                <a16:creationId xmlns:a16="http://schemas.microsoft.com/office/drawing/2014/main" xmlns="" id="{43AEA42C-323D-644B-9D42-85742DD5F22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54192D7F-E916-0F42-A898-4859BCCBD3F2}"/>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39637335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BB02480-9492-2745-ACF0-5731C138740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AC188037-1CB3-0944-9E43-D988DF69409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06D19FD8-C4A7-AE4F-8829-EECDE3C5BE0D}"/>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5" name="Footer Placeholder 4">
            <a:extLst>
              <a:ext uri="{FF2B5EF4-FFF2-40B4-BE49-F238E27FC236}">
                <a16:creationId xmlns:a16="http://schemas.microsoft.com/office/drawing/2014/main" xmlns="" id="{1DFB29B4-28F6-C84D-8D4B-F8C9D08195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B0EC885-1A61-DF40-8F82-0B8DCDAE9FB6}"/>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10737635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D0E4765-02E0-F14C-926B-F782C9FAF68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8CBD32C4-561A-C142-9A30-46946A46358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BC1E4F74-064F-2947-9023-B9A997D2FF4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42C1BA36-621C-6946-9E10-0060A07F6B54}"/>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6" name="Footer Placeholder 5">
            <a:extLst>
              <a:ext uri="{FF2B5EF4-FFF2-40B4-BE49-F238E27FC236}">
                <a16:creationId xmlns:a16="http://schemas.microsoft.com/office/drawing/2014/main" xmlns="" id="{EB8A7A07-2AC1-CC41-AD74-D45E87D21EA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A2993DF-8A89-BE44-A46B-5CB96D6044EA}"/>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8731315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43DB24B-674E-3044-96C4-49AB421A34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9194AA45-69BD-6B4B-BEE6-80932E23E6D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B0D30CB9-0DF0-5243-99F7-234B4895407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EE58BDDF-D313-174B-B71E-008397904A1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883AED8D-939C-584F-AAA2-7E24DE20EED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9354F03A-A27C-9F44-973E-BDB7B36E66A8}"/>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8" name="Footer Placeholder 7">
            <a:extLst>
              <a:ext uri="{FF2B5EF4-FFF2-40B4-BE49-F238E27FC236}">
                <a16:creationId xmlns:a16="http://schemas.microsoft.com/office/drawing/2014/main" xmlns="" id="{AFE330BC-FE24-4845-BD83-56596FB0562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41D68A8D-F54C-D44D-87BC-7F03A39E5C37}"/>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11129077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FF7F0A07-E07A-8744-BE61-8F10356FDAD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1D5853DD-A6F2-E74C-93F1-DC3C38346C1A}"/>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4" name="Footer Placeholder 3">
            <a:extLst>
              <a:ext uri="{FF2B5EF4-FFF2-40B4-BE49-F238E27FC236}">
                <a16:creationId xmlns:a16="http://schemas.microsoft.com/office/drawing/2014/main" xmlns="" id="{120BDA70-A834-3946-8395-3C2937B6923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3984C713-1845-E947-AFA3-9BDC1F216514}"/>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33913564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BF2D161C-AC14-284A-A3B0-66D7A8E5D92F}"/>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3" name="Footer Placeholder 2">
            <a:extLst>
              <a:ext uri="{FF2B5EF4-FFF2-40B4-BE49-F238E27FC236}">
                <a16:creationId xmlns:a16="http://schemas.microsoft.com/office/drawing/2014/main" xmlns="" id="{5DEBDEFB-EF43-854F-AB06-D29AAA23F56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4D7338A-914B-EE42-8C2C-F97130AF9AA7}"/>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4208989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E16BA54A-706E-034B-B68D-E8F35B53CCE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FA3299D7-F2C2-AB45-B796-F2413E48605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5EDB8D9-C973-2B4B-952E-024AB8A599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A7C9ABBF-B2A9-A548-9564-ABE6276812C2}"/>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6" name="Footer Placeholder 5">
            <a:extLst>
              <a:ext uri="{FF2B5EF4-FFF2-40B4-BE49-F238E27FC236}">
                <a16:creationId xmlns:a16="http://schemas.microsoft.com/office/drawing/2014/main" xmlns="" id="{0B992C22-73DC-8642-BD7D-20F90329A5F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AC36F981-AC49-F149-ABD2-46235CE3656F}"/>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293004870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58C9A383-F9CF-2C40-9A15-3A8CCD6DC9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238467E0-A624-D144-97C7-F6C5681FB4A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ACB7E773-F825-D146-9F0A-ACA7C5FA60E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7BE3468A-EF0A-9646-A8D2-2C646685035B}"/>
              </a:ext>
            </a:extLst>
          </p:cNvPr>
          <p:cNvSpPr>
            <a:spLocks noGrp="1"/>
          </p:cNvSpPr>
          <p:nvPr>
            <p:ph type="dt" sz="half" idx="10"/>
          </p:nvPr>
        </p:nvSpPr>
        <p:spPr/>
        <p:txBody>
          <a:bodyPr/>
          <a:lstStyle/>
          <a:p>
            <a:fld id="{E4029529-D5A4-A447-B929-CA959302030A}" type="datetimeFigureOut">
              <a:rPr lang="en-US" smtClean="0"/>
              <a:t>9/22/20</a:t>
            </a:fld>
            <a:endParaRPr lang="en-US"/>
          </a:p>
        </p:txBody>
      </p:sp>
      <p:sp>
        <p:nvSpPr>
          <p:cNvPr id="6" name="Footer Placeholder 5">
            <a:extLst>
              <a:ext uri="{FF2B5EF4-FFF2-40B4-BE49-F238E27FC236}">
                <a16:creationId xmlns:a16="http://schemas.microsoft.com/office/drawing/2014/main" xmlns="" id="{7056D554-86B8-A34A-8096-532253ACFC0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E8E8FEC2-7C7C-DB40-A391-BEEB68E04766}"/>
              </a:ext>
            </a:extLst>
          </p:cNvPr>
          <p:cNvSpPr>
            <a:spLocks noGrp="1"/>
          </p:cNvSpPr>
          <p:nvPr>
            <p:ph type="sldNum" sz="quarter" idx="12"/>
          </p:nvPr>
        </p:nvSpPr>
        <p:spPr/>
        <p:txBody>
          <a:bodyPr/>
          <a:lstStyle/>
          <a:p>
            <a:fld id="{1E9092FA-EE61-7F4E-BE49-28A81825510D}" type="slidenum">
              <a:rPr lang="en-US" smtClean="0"/>
              <a:t>‹#›</a:t>
            </a:fld>
            <a:endParaRPr lang="en-US"/>
          </a:p>
        </p:txBody>
      </p:sp>
    </p:spTree>
    <p:extLst>
      <p:ext uri="{BB962C8B-B14F-4D97-AF65-F5344CB8AC3E}">
        <p14:creationId xmlns:p14="http://schemas.microsoft.com/office/powerpoint/2010/main" val="1063542739"/>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5B918EC-3B0A-2245-839D-70644C1A549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AE90E2B5-13E2-2C4C-8652-AB8860E78F4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43DCD33-38E9-DC43-BBA5-C9A47E7B539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029529-D5A4-A447-B929-CA959302030A}" type="datetimeFigureOut">
              <a:rPr lang="en-US" smtClean="0"/>
              <a:t>9/22/20</a:t>
            </a:fld>
            <a:endParaRPr lang="en-US"/>
          </a:p>
        </p:txBody>
      </p:sp>
      <p:sp>
        <p:nvSpPr>
          <p:cNvPr id="5" name="Footer Placeholder 4">
            <a:extLst>
              <a:ext uri="{FF2B5EF4-FFF2-40B4-BE49-F238E27FC236}">
                <a16:creationId xmlns:a16="http://schemas.microsoft.com/office/drawing/2014/main" xmlns="" id="{2496297B-F2EA-8742-801D-5B9B5742F82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FA68D5A3-8DB3-BE47-BBDA-D831F2B83B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E9092FA-EE61-7F4E-BE49-28A81825510D}" type="slidenum">
              <a:rPr lang="en-US" smtClean="0"/>
              <a:t>‹#›</a:t>
            </a:fld>
            <a:endParaRPr lang="en-US"/>
          </a:p>
        </p:txBody>
      </p:sp>
    </p:spTree>
    <p:extLst>
      <p:ext uri="{BB962C8B-B14F-4D97-AF65-F5344CB8AC3E}">
        <p14:creationId xmlns:p14="http://schemas.microsoft.com/office/powerpoint/2010/main" val="367686037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hyperlink" Target="https://lookit.github.io/lookit-frameplayer-docs/modules/frames.html"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8.png"/></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xml"/><Relationship Id="rId4" Type="http://schemas.openxmlformats.org/officeDocument/2006/relationships/notesSlide" Target="../notesSlides/notesSlide19.xml"/><Relationship Id="rId5" Type="http://schemas.openxmlformats.org/officeDocument/2006/relationships/image" Target="../media/image9.png"/><Relationship Id="rId1" Type="http://schemas.microsoft.com/office/2007/relationships/media" Target="../media/media1.mov"/><Relationship Id="rId2" Type="http://schemas.openxmlformats.org/officeDocument/2006/relationships/video" Target="../media/media1.mov"/></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hyperlink" Target="https://lookit.github.io/lookit-frameplayer-docs/classes/Exp-lookit-exit-survey.html%23property_showShareButton" TargetMode="External"/><Relationship Id="rId1" Type="http://schemas.openxmlformats.org/officeDocument/2006/relationships/slideLayout" Target="../slideLayouts/slideLayout1.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xmlns="" id="{C88DC0E0-D561-8249-98FD-3C9D5A5F09BB}"/>
              </a:ext>
            </a:extLst>
          </p:cNvPr>
          <p:cNvSpPr/>
          <p:nvPr/>
        </p:nvSpPr>
        <p:spPr>
          <a:xfrm>
            <a:off x="370114" y="1063202"/>
            <a:ext cx="6096000" cy="646331"/>
          </a:xfrm>
          <a:prstGeom prst="rect">
            <a:avLst/>
          </a:prstGeom>
        </p:spPr>
        <p:txBody>
          <a:bodyPr>
            <a:spAutoFit/>
          </a:bodyPr>
          <a:lstStyle/>
          <a:p>
            <a:r>
              <a:rPr lang="en-US" dirty="0"/>
              <a:t>{</a:t>
            </a:r>
          </a:p>
          <a:p>
            <a:r>
              <a:rPr lang="en-US" dirty="0"/>
              <a:t>    "frames": {</a:t>
            </a:r>
          </a:p>
        </p:txBody>
      </p:sp>
      <p:cxnSp>
        <p:nvCxnSpPr>
          <p:cNvPr id="9" name="Straight Arrow Connector 8">
            <a:extLst>
              <a:ext uri="{FF2B5EF4-FFF2-40B4-BE49-F238E27FC236}">
                <a16:creationId xmlns:a16="http://schemas.microsoft.com/office/drawing/2014/main" xmlns="" id="{96CB7DA8-3D34-EC4C-8AE8-6A593CF0092E}"/>
              </a:ext>
            </a:extLst>
          </p:cNvPr>
          <p:cNvCxnSpPr/>
          <p:nvPr/>
        </p:nvCxnSpPr>
        <p:spPr>
          <a:xfrm flipH="1">
            <a:off x="2743200" y="1546546"/>
            <a:ext cx="220648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23F21E9D-B169-2B45-8706-624F099B8DD0}"/>
              </a:ext>
            </a:extLst>
          </p:cNvPr>
          <p:cNvSpPr txBox="1"/>
          <p:nvPr/>
        </p:nvSpPr>
        <p:spPr>
          <a:xfrm>
            <a:off x="5258747" y="1133644"/>
            <a:ext cx="6639339"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components of your study</a:t>
            </a:r>
          </a:p>
          <a:p>
            <a:pPr marL="285750" indent="-285750">
              <a:buFont typeface="Arial" panose="020B0604020202020204" pitchFamily="34" charset="0"/>
              <a:buChar char="•"/>
            </a:pPr>
            <a:r>
              <a:rPr lang="en-US" dirty="0"/>
              <a:t>Likely </a:t>
            </a:r>
            <a:r>
              <a:rPr lang="en-US"/>
              <a:t>not in </a:t>
            </a:r>
            <a:r>
              <a:rPr lang="en-US" dirty="0"/>
              <a:t>the order that is presented</a:t>
            </a:r>
          </a:p>
          <a:p>
            <a:pPr marL="285750" indent="-285750">
              <a:buFont typeface="Arial" panose="020B0604020202020204" pitchFamily="34" charset="0"/>
              <a:buChar char="•"/>
            </a:pPr>
            <a:r>
              <a:rPr lang="en-US" dirty="0"/>
              <a:t>There are </a:t>
            </a:r>
            <a:r>
              <a:rPr lang="en-US" b="1" u="sng" dirty="0"/>
              <a:t>lots</a:t>
            </a:r>
            <a:r>
              <a:rPr lang="en-US" dirty="0"/>
              <a:t> of templates on the </a:t>
            </a:r>
            <a:r>
              <a:rPr lang="en-US" dirty="0" err="1"/>
              <a:t>Github</a:t>
            </a:r>
            <a:r>
              <a:rPr lang="en-US" dirty="0"/>
              <a:t> (</a:t>
            </a:r>
            <a:r>
              <a:rPr lang="en-US" dirty="0">
                <a:hlinkClick r:id="rId3"/>
              </a:rPr>
              <a:t>https://lookit.github.io/lookit-frameplayer-docs/modules/frames.html</a:t>
            </a:r>
            <a:r>
              <a:rPr lang="en-US" dirty="0"/>
              <a:t>)</a:t>
            </a:r>
          </a:p>
        </p:txBody>
      </p:sp>
      <p:cxnSp>
        <p:nvCxnSpPr>
          <p:cNvPr id="11" name="Straight Arrow Connector 10">
            <a:extLst>
              <a:ext uri="{FF2B5EF4-FFF2-40B4-BE49-F238E27FC236}">
                <a16:creationId xmlns:a16="http://schemas.microsoft.com/office/drawing/2014/main" xmlns="" id="{B4000338-FE2D-534C-A9BA-530E95FC6DC5}"/>
              </a:ext>
            </a:extLst>
          </p:cNvPr>
          <p:cNvCxnSpPr/>
          <p:nvPr/>
        </p:nvCxnSpPr>
        <p:spPr>
          <a:xfrm flipH="1">
            <a:off x="2743200" y="3740647"/>
            <a:ext cx="2206487" cy="0"/>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xmlns="" id="{E2E5D811-86A2-6242-A4CF-B0F6E5C683B7}"/>
              </a:ext>
            </a:extLst>
          </p:cNvPr>
          <p:cNvSpPr txBox="1"/>
          <p:nvPr/>
        </p:nvSpPr>
        <p:spPr>
          <a:xfrm>
            <a:off x="5258747" y="3327745"/>
            <a:ext cx="6639339" cy="369332"/>
          </a:xfrm>
          <a:prstGeom prst="rect">
            <a:avLst/>
          </a:prstGeom>
          <a:noFill/>
        </p:spPr>
        <p:txBody>
          <a:bodyPr wrap="square" rtlCol="0">
            <a:spAutoFit/>
          </a:bodyPr>
          <a:lstStyle/>
          <a:p>
            <a:pPr marL="285750" indent="-285750">
              <a:buFont typeface="Arial" panose="020B0604020202020204" pitchFamily="34" charset="0"/>
              <a:buChar char="•"/>
            </a:pPr>
            <a:r>
              <a:rPr lang="en-US" dirty="0"/>
              <a:t>The actual order for your study</a:t>
            </a:r>
          </a:p>
        </p:txBody>
      </p:sp>
      <p:sp>
        <p:nvSpPr>
          <p:cNvPr id="4" name="TextBox 3">
            <a:extLst>
              <a:ext uri="{FF2B5EF4-FFF2-40B4-BE49-F238E27FC236}">
                <a16:creationId xmlns:a16="http://schemas.microsoft.com/office/drawing/2014/main" xmlns="" id="{425B77C7-AA47-DD47-98AF-160B93A0AC35}"/>
              </a:ext>
            </a:extLst>
          </p:cNvPr>
          <p:cNvSpPr txBox="1"/>
          <p:nvPr/>
        </p:nvSpPr>
        <p:spPr>
          <a:xfrm>
            <a:off x="293914" y="2901223"/>
            <a:ext cx="2773644" cy="2862322"/>
          </a:xfrm>
          <a:prstGeom prst="rect">
            <a:avLst/>
          </a:prstGeom>
          <a:noFill/>
        </p:spPr>
        <p:txBody>
          <a:bodyPr wrap="none" rtlCol="0">
            <a:spAutoFit/>
          </a:bodyPr>
          <a:lstStyle/>
          <a:p>
            <a:r>
              <a:rPr lang="en-US" dirty="0"/>
              <a:t> "sequence": [</a:t>
            </a:r>
          </a:p>
          <a:p>
            <a:r>
              <a:rPr lang="en-US" dirty="0"/>
              <a:t>        "video-config",</a:t>
            </a:r>
          </a:p>
          <a:p>
            <a:r>
              <a:rPr lang="en-US" dirty="0"/>
              <a:t>        "pre-study",</a:t>
            </a:r>
          </a:p>
          <a:p>
            <a:r>
              <a:rPr lang="en-US" dirty="0"/>
              <a:t>        "video-consent",</a:t>
            </a:r>
          </a:p>
          <a:p>
            <a:r>
              <a:rPr lang="en-US" dirty="0"/>
              <a:t>        "instructions-preview",</a:t>
            </a:r>
          </a:p>
          <a:p>
            <a:r>
              <a:rPr lang="en-US" dirty="0"/>
              <a:t>        "final-instructions",</a:t>
            </a:r>
          </a:p>
          <a:p>
            <a:r>
              <a:rPr lang="en-US" dirty="0"/>
              <a:t>        "cam-setup",</a:t>
            </a:r>
          </a:p>
          <a:p>
            <a:r>
              <a:rPr lang="en-US" dirty="0"/>
              <a:t>        "webcam-display",</a:t>
            </a:r>
          </a:p>
          <a:p>
            <a:r>
              <a:rPr lang="en-US" dirty="0"/>
              <a:t>        "test-trials",</a:t>
            </a:r>
          </a:p>
          <a:p>
            <a:r>
              <a:rPr lang="en-US" dirty="0"/>
              <a:t>        "exit-survey"</a:t>
            </a:r>
          </a:p>
        </p:txBody>
      </p:sp>
    </p:spTree>
    <p:extLst>
      <p:ext uri="{BB962C8B-B14F-4D97-AF65-F5344CB8AC3E}">
        <p14:creationId xmlns:p14="http://schemas.microsoft.com/office/powerpoint/2010/main" val="801299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2CDC5CA-DDA0-F841-BBD6-ECEF398E647F}"/>
              </a:ext>
            </a:extLst>
          </p:cNvPr>
          <p:cNvSpPr/>
          <p:nvPr/>
        </p:nvSpPr>
        <p:spPr>
          <a:xfrm>
            <a:off x="69573" y="0"/>
            <a:ext cx="5406887" cy="6878806"/>
          </a:xfrm>
          <a:prstGeom prst="rect">
            <a:avLst/>
          </a:prstGeom>
        </p:spPr>
        <p:txBody>
          <a:bodyPr wrap="square">
            <a:spAutoFit/>
          </a:bodyPr>
          <a:lstStyle/>
          <a:p>
            <a:r>
              <a:rPr lang="en-US" sz="1050" dirty="0"/>
              <a:t>"instructions-preview": {</a:t>
            </a:r>
          </a:p>
          <a:p>
            <a:r>
              <a:rPr lang="en-US" sz="1050" dirty="0"/>
              <a:t>            "kind": "exp-</a:t>
            </a:r>
            <a:r>
              <a:rPr lang="en-US" sz="1050" dirty="0" err="1"/>
              <a:t>lookit</a:t>
            </a:r>
            <a:r>
              <a:rPr lang="en-US" sz="1050" dirty="0"/>
              <a:t>-stimuli-preview",</a:t>
            </a:r>
          </a:p>
          <a:p>
            <a:r>
              <a:rPr lang="en-US" sz="1050" dirty="0"/>
              <a:t>            "blocks": [</a:t>
            </a:r>
          </a:p>
          <a:p>
            <a:r>
              <a:rPr lang="en-US" sz="1050" dirty="0"/>
              <a:t>                {</a:t>
            </a:r>
          </a:p>
          <a:p>
            <a:r>
              <a:rPr lang="en-US" sz="1050" dirty="0"/>
              <a:t>                    "</a:t>
            </a:r>
            <a:r>
              <a:rPr lang="en-US" sz="1050" dirty="0" err="1"/>
              <a:t>emph</a:t>
            </a:r>
            <a:r>
              <a:rPr lang="en-US" sz="1050" dirty="0"/>
              <a:t>": true,</a:t>
            </a:r>
          </a:p>
          <a:p>
            <a:r>
              <a:rPr lang="en-US" sz="1050" dirty="0"/>
              <a:t>                    "title": "Instructions and Preview"</a:t>
            </a:r>
          </a:p>
          <a:p>
            <a:r>
              <a:rPr lang="en-US" sz="1050" dirty="0"/>
              <a:t>                },</a:t>
            </a:r>
          </a:p>
          <a:p>
            <a:r>
              <a:rPr lang="en-US" sz="1050" dirty="0"/>
              <a:t>                {</a:t>
            </a:r>
          </a:p>
          <a:p>
            <a:r>
              <a:rPr lang="en-US" sz="1050" dirty="0"/>
              <a:t>                    "</a:t>
            </a:r>
            <a:r>
              <a:rPr lang="en-US" sz="1050" dirty="0" err="1"/>
              <a:t>emph</a:t>
            </a:r>
            <a:r>
              <a:rPr lang="en-US" sz="1050" dirty="0"/>
              <a:t>": true,</a:t>
            </a:r>
          </a:p>
          <a:p>
            <a:r>
              <a:rPr lang="en-US" sz="1050" dirty="0"/>
              <a:t>                    "text": "Reminder: your baby does not need to be with you until the videos begin. Now, let's go over the study!"</a:t>
            </a:r>
          </a:p>
          <a:p>
            <a:r>
              <a:rPr lang="en-US" sz="1050" dirty="0"/>
              <a:t>                },</a:t>
            </a:r>
          </a:p>
          <a:p>
            <a:r>
              <a:rPr lang="en-US" sz="1050" dirty="0"/>
              <a:t>                {</a:t>
            </a:r>
          </a:p>
          <a:p>
            <a:r>
              <a:rPr lang="en-US" sz="1050" dirty="0"/>
              <a:t>                    "text": "During this study, we will present 4 different videos of bouncing balls and record where your baby looks during each of these videos"</a:t>
            </a:r>
          </a:p>
          <a:p>
            <a:r>
              <a:rPr lang="en-US" sz="1050" dirty="0"/>
              <a:t>                },</a:t>
            </a:r>
          </a:p>
          <a:p>
            <a:r>
              <a:rPr lang="en-US" sz="1050" dirty="0"/>
              <a:t>                {</a:t>
            </a:r>
          </a:p>
          <a:p>
            <a:r>
              <a:rPr lang="en-US" sz="1050" dirty="0"/>
              <a:t>                    "text": "Don’t worry if your baby isn’t looking at the screen the entire time! What’s important is that the baby is in front of the screen the whole time and can look freely. We made it as short as we could, in the hopes your baby won’t get bored! "</a:t>
            </a:r>
          </a:p>
          <a:p>
            <a:r>
              <a:rPr lang="en-US" sz="1050" dirty="0"/>
              <a:t>                },</a:t>
            </a:r>
          </a:p>
          <a:p>
            <a:r>
              <a:rPr lang="en-US" sz="1050" dirty="0"/>
              <a:t>                {</a:t>
            </a:r>
          </a:p>
          <a:p>
            <a:r>
              <a:rPr lang="en-US" sz="1050" dirty="0"/>
              <a:t>                    "text": "If you'd like to see the sort of videos that your baby will see, you can do that now. Importantly, you should watch the sample video without your baby."</a:t>
            </a:r>
          </a:p>
          <a:p>
            <a:r>
              <a:rPr lang="en-US" sz="1050" dirty="0"/>
              <a:t>                }</a:t>
            </a:r>
          </a:p>
          <a:p>
            <a:r>
              <a:rPr lang="en-US" sz="1050" dirty="0"/>
              <a:t>            ],</a:t>
            </a:r>
          </a:p>
          <a:p>
            <a:r>
              <a:rPr lang="en-US" sz="1050" dirty="0"/>
              <a:t>            "</a:t>
            </a:r>
            <a:r>
              <a:rPr lang="en-US" sz="1050" dirty="0" err="1"/>
              <a:t>baseDir</a:t>
            </a:r>
            <a:r>
              <a:rPr lang="en-US" sz="1050" dirty="0"/>
              <a:t>": "https://</a:t>
            </a:r>
            <a:r>
              <a:rPr lang="en-US" sz="1050" dirty="0" err="1"/>
              <a:t>raw.githubusercontent.com</a:t>
            </a:r>
            <a:r>
              <a:rPr lang="en-US" sz="1050" dirty="0"/>
              <a:t>/ncuneo0711/</a:t>
            </a:r>
            <a:r>
              <a:rPr lang="en-US" sz="1050" dirty="0" err="1"/>
              <a:t>lookit</a:t>
            </a:r>
            <a:r>
              <a:rPr lang="en-US" sz="1050" dirty="0"/>
              <a:t>-stimuli-template/master/",</a:t>
            </a:r>
          </a:p>
          <a:p>
            <a:r>
              <a:rPr lang="en-US" sz="1050" dirty="0"/>
              <a:t>            "stimuli": [</a:t>
            </a:r>
          </a:p>
          <a:p>
            <a:r>
              <a:rPr lang="en-US" sz="1050" dirty="0"/>
              <a:t>                {</a:t>
            </a:r>
          </a:p>
          <a:p>
            <a:r>
              <a:rPr lang="en-US" sz="1050" dirty="0"/>
              <a:t>                    "video": "Sample",</a:t>
            </a:r>
          </a:p>
          <a:p>
            <a:r>
              <a:rPr lang="en-US" sz="1050" dirty="0"/>
              <a:t>                    "caption": "Here's a sample of what one of the videos will look like! Please note, the </a:t>
            </a:r>
            <a:r>
              <a:rPr lang="en-US" sz="1050" dirty="0" err="1"/>
              <a:t>boucing</a:t>
            </a:r>
            <a:r>
              <a:rPr lang="en-US" sz="1050" dirty="0"/>
              <a:t> balls in the video you see may be a different color!"</a:t>
            </a:r>
          </a:p>
          <a:p>
            <a:r>
              <a:rPr lang="en-US" sz="1050" dirty="0"/>
              <a:t>                }</a:t>
            </a:r>
          </a:p>
          <a:p>
            <a:r>
              <a:rPr lang="en-US" sz="1050" dirty="0"/>
              <a:t>            ],</a:t>
            </a:r>
          </a:p>
          <a:p>
            <a:r>
              <a:rPr lang="en-US" sz="1050" dirty="0"/>
              <a:t>            "</a:t>
            </a:r>
            <a:r>
              <a:rPr lang="en-US" sz="1050" dirty="0" err="1"/>
              <a:t>videoTypes</a:t>
            </a:r>
            <a:r>
              <a:rPr lang="en-US" sz="1050" dirty="0"/>
              <a:t>": [</a:t>
            </a:r>
          </a:p>
          <a:p>
            <a:r>
              <a:rPr lang="en-US" sz="1050" dirty="0"/>
              <a:t>                "</a:t>
            </a:r>
            <a:r>
              <a:rPr lang="en-US" sz="1050" dirty="0" err="1"/>
              <a:t>webm</a:t>
            </a:r>
            <a:r>
              <a:rPr lang="en-US" sz="1050" dirty="0"/>
              <a:t>",</a:t>
            </a:r>
          </a:p>
          <a:p>
            <a:r>
              <a:rPr lang="en-US" sz="1050" dirty="0"/>
              <a:t>                "mp4"</a:t>
            </a:r>
          </a:p>
          <a:p>
            <a:r>
              <a:rPr lang="en-US" sz="1050" dirty="0"/>
              <a:t>            ],</a:t>
            </a:r>
          </a:p>
          <a:p>
            <a:r>
              <a:rPr lang="en-US" sz="1050" dirty="0"/>
              <a:t>            "</a:t>
            </a:r>
            <a:r>
              <a:rPr lang="en-US" sz="1050" dirty="0" err="1"/>
              <a:t>skipButtonText</a:t>
            </a:r>
            <a:r>
              <a:rPr lang="en-US" sz="1050" dirty="0"/>
              <a:t>": "Skip preview",</a:t>
            </a:r>
          </a:p>
          <a:p>
            <a:r>
              <a:rPr lang="en-US" sz="1050" dirty="0"/>
              <a:t>            "</a:t>
            </a:r>
            <a:r>
              <a:rPr lang="en-US" sz="1050" dirty="0" err="1"/>
              <a:t>previewButtonText</a:t>
            </a:r>
            <a:r>
              <a:rPr lang="en-US" sz="1050" dirty="0"/>
              <a:t>": "I'd like to preview the videos",</a:t>
            </a:r>
          </a:p>
          <a:p>
            <a:r>
              <a:rPr lang="en-US" sz="1050" dirty="0"/>
              <a:t>            "</a:t>
            </a:r>
            <a:r>
              <a:rPr lang="en-US" sz="1050" dirty="0" err="1"/>
              <a:t>showPreviousButton</a:t>
            </a:r>
            <a:r>
              <a:rPr lang="en-US" sz="1050" dirty="0"/>
              <a:t>": true</a:t>
            </a:r>
          </a:p>
        </p:txBody>
      </p:sp>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descr="A screenshot of a social media post&#10;&#10;Description automatically generated">
            <a:extLst>
              <a:ext uri="{FF2B5EF4-FFF2-40B4-BE49-F238E27FC236}">
                <a16:creationId xmlns:a16="http://schemas.microsoft.com/office/drawing/2014/main" xmlns="" id="{97B748B3-40F8-B748-8D35-EEAAB93D9126}"/>
              </a:ext>
            </a:extLst>
          </p:cNvPr>
          <p:cNvPicPr>
            <a:picLocks noChangeAspect="1"/>
          </p:cNvPicPr>
          <p:nvPr/>
        </p:nvPicPr>
        <p:blipFill rotWithShape="1">
          <a:blip r:embed="rId3"/>
          <a:srcRect l="12005" t="15952" r="10466" b="26667"/>
          <a:stretch/>
        </p:blipFill>
        <p:spPr>
          <a:xfrm>
            <a:off x="5685182" y="1854168"/>
            <a:ext cx="6299979" cy="2914197"/>
          </a:xfrm>
          <a:prstGeom prst="rect">
            <a:avLst/>
          </a:prstGeom>
        </p:spPr>
      </p:pic>
    </p:spTree>
    <p:extLst>
      <p:ext uri="{BB962C8B-B14F-4D97-AF65-F5344CB8AC3E}">
        <p14:creationId xmlns:p14="http://schemas.microsoft.com/office/powerpoint/2010/main" val="35269683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2CDC5CA-DDA0-F841-BBD6-ECEF398E647F}"/>
              </a:ext>
            </a:extLst>
          </p:cNvPr>
          <p:cNvSpPr/>
          <p:nvPr/>
        </p:nvSpPr>
        <p:spPr>
          <a:xfrm>
            <a:off x="69573" y="0"/>
            <a:ext cx="5406887" cy="6878806"/>
          </a:xfrm>
          <a:prstGeom prst="rect">
            <a:avLst/>
          </a:prstGeom>
        </p:spPr>
        <p:txBody>
          <a:bodyPr wrap="square">
            <a:spAutoFit/>
          </a:bodyPr>
          <a:lstStyle/>
          <a:p>
            <a:r>
              <a:rPr lang="en-US" sz="1050" dirty="0"/>
              <a:t>"instructions-preview": {</a:t>
            </a:r>
          </a:p>
          <a:p>
            <a:r>
              <a:rPr lang="en-US" sz="1050" dirty="0"/>
              <a:t>            "kind": "exp-</a:t>
            </a:r>
            <a:r>
              <a:rPr lang="en-US" sz="1050" dirty="0" err="1"/>
              <a:t>lookit</a:t>
            </a:r>
            <a:r>
              <a:rPr lang="en-US" sz="1050" dirty="0"/>
              <a:t>-stimuli-preview",</a:t>
            </a:r>
          </a:p>
          <a:p>
            <a:r>
              <a:rPr lang="en-US" sz="1050" dirty="0"/>
              <a:t>            "blocks": [</a:t>
            </a:r>
          </a:p>
          <a:p>
            <a:r>
              <a:rPr lang="en-US" sz="1050" dirty="0"/>
              <a:t>                {</a:t>
            </a:r>
          </a:p>
          <a:p>
            <a:r>
              <a:rPr lang="en-US" sz="1050" dirty="0"/>
              <a:t>                    "</a:t>
            </a:r>
            <a:r>
              <a:rPr lang="en-US" sz="1050" dirty="0" err="1"/>
              <a:t>emph</a:t>
            </a:r>
            <a:r>
              <a:rPr lang="en-US" sz="1050" dirty="0"/>
              <a:t>": true,</a:t>
            </a:r>
          </a:p>
          <a:p>
            <a:r>
              <a:rPr lang="en-US" sz="1050" dirty="0"/>
              <a:t>                    "title": "Instructions and Preview"</a:t>
            </a:r>
          </a:p>
          <a:p>
            <a:r>
              <a:rPr lang="en-US" sz="1050" dirty="0"/>
              <a:t>                },</a:t>
            </a:r>
          </a:p>
          <a:p>
            <a:r>
              <a:rPr lang="en-US" sz="1050" dirty="0"/>
              <a:t>                {</a:t>
            </a:r>
          </a:p>
          <a:p>
            <a:r>
              <a:rPr lang="en-US" sz="1050" dirty="0"/>
              <a:t>                    "</a:t>
            </a:r>
            <a:r>
              <a:rPr lang="en-US" sz="1050" dirty="0" err="1"/>
              <a:t>emph</a:t>
            </a:r>
            <a:r>
              <a:rPr lang="en-US" sz="1050" dirty="0"/>
              <a:t>": true,</a:t>
            </a:r>
          </a:p>
          <a:p>
            <a:r>
              <a:rPr lang="en-US" sz="1050" dirty="0"/>
              <a:t>                    "text": "Reminder: your baby does not need to be with you until the videos begin. Now, let's go over the study!"</a:t>
            </a:r>
          </a:p>
          <a:p>
            <a:r>
              <a:rPr lang="en-US" sz="1050" dirty="0"/>
              <a:t>                },</a:t>
            </a:r>
          </a:p>
          <a:p>
            <a:r>
              <a:rPr lang="en-US" sz="1050" dirty="0"/>
              <a:t>                {</a:t>
            </a:r>
          </a:p>
          <a:p>
            <a:r>
              <a:rPr lang="en-US" sz="1050" dirty="0"/>
              <a:t>                    "text": "During this study, we will present 4 different videos of bouncing balls and record where your baby looks during each of these videos"</a:t>
            </a:r>
          </a:p>
          <a:p>
            <a:r>
              <a:rPr lang="en-US" sz="1050" dirty="0"/>
              <a:t>                },</a:t>
            </a:r>
          </a:p>
          <a:p>
            <a:r>
              <a:rPr lang="en-US" sz="1050" dirty="0"/>
              <a:t>                {</a:t>
            </a:r>
          </a:p>
          <a:p>
            <a:r>
              <a:rPr lang="en-US" sz="1050" dirty="0"/>
              <a:t>                    "text": "Don’t worry if your baby isn’t looking at the screen the entire time! What’s important is that the baby is in front of the screen the whole time and can look freely. We made it as short as we could, in the hopes your baby won’t get bored! "</a:t>
            </a:r>
          </a:p>
          <a:p>
            <a:r>
              <a:rPr lang="en-US" sz="1050" dirty="0"/>
              <a:t>                },</a:t>
            </a:r>
          </a:p>
          <a:p>
            <a:r>
              <a:rPr lang="en-US" sz="1050" dirty="0"/>
              <a:t>                {</a:t>
            </a:r>
          </a:p>
          <a:p>
            <a:r>
              <a:rPr lang="en-US" sz="1050" dirty="0"/>
              <a:t>                    "text": "If you'd like to see the sort of videos that your baby will see, you can do that now. Importantly, you should watch the sample video without your baby."</a:t>
            </a:r>
          </a:p>
          <a:p>
            <a:r>
              <a:rPr lang="en-US" sz="1050" dirty="0"/>
              <a:t>                }</a:t>
            </a:r>
          </a:p>
          <a:p>
            <a:r>
              <a:rPr lang="en-US" sz="1050" dirty="0"/>
              <a:t>            ],</a:t>
            </a:r>
          </a:p>
          <a:p>
            <a:r>
              <a:rPr lang="en-US" sz="1050" dirty="0"/>
              <a:t>            "</a:t>
            </a:r>
            <a:r>
              <a:rPr lang="en-US" sz="1050" dirty="0" err="1"/>
              <a:t>baseDir</a:t>
            </a:r>
            <a:r>
              <a:rPr lang="en-US" sz="1050" dirty="0"/>
              <a:t>": "https://</a:t>
            </a:r>
            <a:r>
              <a:rPr lang="en-US" sz="1050" dirty="0" err="1"/>
              <a:t>raw.githubusercontent.com</a:t>
            </a:r>
            <a:r>
              <a:rPr lang="en-US" sz="1050" dirty="0"/>
              <a:t>/ncuneo0711/</a:t>
            </a:r>
            <a:r>
              <a:rPr lang="en-US" sz="1050" dirty="0" err="1"/>
              <a:t>lookit</a:t>
            </a:r>
            <a:r>
              <a:rPr lang="en-US" sz="1050" dirty="0"/>
              <a:t>-stimuli-template/master/",</a:t>
            </a:r>
          </a:p>
          <a:p>
            <a:r>
              <a:rPr lang="en-US" sz="1050" dirty="0"/>
              <a:t>            "stimuli": [</a:t>
            </a:r>
          </a:p>
          <a:p>
            <a:r>
              <a:rPr lang="en-US" sz="1050" dirty="0"/>
              <a:t>                {</a:t>
            </a:r>
          </a:p>
          <a:p>
            <a:r>
              <a:rPr lang="en-US" sz="1050" dirty="0"/>
              <a:t>                    "video": "Sample",</a:t>
            </a:r>
          </a:p>
          <a:p>
            <a:r>
              <a:rPr lang="en-US" sz="1050" dirty="0"/>
              <a:t>                    "caption": "Here's a sample of what one of the videos will look like! Please note, the </a:t>
            </a:r>
            <a:r>
              <a:rPr lang="en-US" sz="1050" dirty="0" err="1"/>
              <a:t>boucing</a:t>
            </a:r>
            <a:r>
              <a:rPr lang="en-US" sz="1050" dirty="0"/>
              <a:t> balls in the video you see may be a different color!"</a:t>
            </a:r>
          </a:p>
          <a:p>
            <a:r>
              <a:rPr lang="en-US" sz="1050" dirty="0"/>
              <a:t>                }</a:t>
            </a:r>
          </a:p>
          <a:p>
            <a:r>
              <a:rPr lang="en-US" sz="1050" dirty="0"/>
              <a:t>            ],</a:t>
            </a:r>
          </a:p>
          <a:p>
            <a:r>
              <a:rPr lang="en-US" sz="1050" dirty="0"/>
              <a:t>            "</a:t>
            </a:r>
            <a:r>
              <a:rPr lang="en-US" sz="1050" dirty="0" err="1"/>
              <a:t>videoTypes</a:t>
            </a:r>
            <a:r>
              <a:rPr lang="en-US" sz="1050" dirty="0"/>
              <a:t>": [</a:t>
            </a:r>
          </a:p>
          <a:p>
            <a:r>
              <a:rPr lang="en-US" sz="1050" dirty="0"/>
              <a:t>                "</a:t>
            </a:r>
            <a:r>
              <a:rPr lang="en-US" sz="1050" dirty="0" err="1"/>
              <a:t>webm</a:t>
            </a:r>
            <a:r>
              <a:rPr lang="en-US" sz="1050" dirty="0"/>
              <a:t>",</a:t>
            </a:r>
          </a:p>
          <a:p>
            <a:r>
              <a:rPr lang="en-US" sz="1050" dirty="0"/>
              <a:t>                "mp4"</a:t>
            </a:r>
          </a:p>
          <a:p>
            <a:r>
              <a:rPr lang="en-US" sz="1050" dirty="0"/>
              <a:t>            ],</a:t>
            </a:r>
          </a:p>
          <a:p>
            <a:r>
              <a:rPr lang="en-US" sz="1050" dirty="0"/>
              <a:t>            "</a:t>
            </a:r>
            <a:r>
              <a:rPr lang="en-US" sz="1050" dirty="0" err="1"/>
              <a:t>skipButtonText</a:t>
            </a:r>
            <a:r>
              <a:rPr lang="en-US" sz="1050" dirty="0"/>
              <a:t>": "Skip preview",</a:t>
            </a:r>
          </a:p>
          <a:p>
            <a:r>
              <a:rPr lang="en-US" sz="1050" dirty="0"/>
              <a:t>            "</a:t>
            </a:r>
            <a:r>
              <a:rPr lang="en-US" sz="1050" dirty="0" err="1"/>
              <a:t>previewButtonText</a:t>
            </a:r>
            <a:r>
              <a:rPr lang="en-US" sz="1050" dirty="0"/>
              <a:t>": "I'd like to preview the videos",</a:t>
            </a:r>
          </a:p>
          <a:p>
            <a:r>
              <a:rPr lang="en-US" sz="1050" dirty="0"/>
              <a:t>            "</a:t>
            </a:r>
            <a:r>
              <a:rPr lang="en-US" sz="1050" dirty="0" err="1"/>
              <a:t>showPreviousButton</a:t>
            </a:r>
            <a:r>
              <a:rPr lang="en-US" sz="1050" dirty="0"/>
              <a:t>": true</a:t>
            </a:r>
          </a:p>
        </p:txBody>
      </p:sp>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xmlns="" id="{813F9089-8C76-8145-99FE-3E04CBB124FA}"/>
              </a:ext>
            </a:extLst>
          </p:cNvPr>
          <p:cNvPicPr>
            <a:picLocks noChangeAspect="1"/>
          </p:cNvPicPr>
          <p:nvPr/>
        </p:nvPicPr>
        <p:blipFill rotWithShape="1">
          <a:blip r:embed="rId3"/>
          <a:srcRect l="10219" t="18095" r="10764" b="5238"/>
          <a:stretch/>
        </p:blipFill>
        <p:spPr>
          <a:xfrm>
            <a:off x="5956005" y="1796142"/>
            <a:ext cx="6025240" cy="3653724"/>
          </a:xfrm>
          <a:prstGeom prst="rect">
            <a:avLst/>
          </a:prstGeom>
        </p:spPr>
      </p:pic>
    </p:spTree>
    <p:extLst>
      <p:ext uri="{BB962C8B-B14F-4D97-AF65-F5344CB8AC3E}">
        <p14:creationId xmlns:p14="http://schemas.microsoft.com/office/powerpoint/2010/main" val="23364012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2CDC5CA-DDA0-F841-BBD6-ECEF398E647F}"/>
              </a:ext>
            </a:extLst>
          </p:cNvPr>
          <p:cNvSpPr/>
          <p:nvPr/>
        </p:nvSpPr>
        <p:spPr>
          <a:xfrm>
            <a:off x="69573" y="0"/>
            <a:ext cx="5406887" cy="6878806"/>
          </a:xfrm>
          <a:prstGeom prst="rect">
            <a:avLst/>
          </a:prstGeom>
        </p:spPr>
        <p:txBody>
          <a:bodyPr wrap="square">
            <a:spAutoFit/>
          </a:bodyPr>
          <a:lstStyle/>
          <a:p>
            <a:r>
              <a:rPr lang="en-US" sz="1050" dirty="0"/>
              <a:t>"instructions-preview": {</a:t>
            </a:r>
          </a:p>
          <a:p>
            <a:r>
              <a:rPr lang="en-US" sz="1050" dirty="0"/>
              <a:t>            "kind": "exp-</a:t>
            </a:r>
            <a:r>
              <a:rPr lang="en-US" sz="1050" dirty="0" err="1"/>
              <a:t>lookit</a:t>
            </a:r>
            <a:r>
              <a:rPr lang="en-US" sz="1050" dirty="0"/>
              <a:t>-stimuli-preview",</a:t>
            </a:r>
          </a:p>
          <a:p>
            <a:r>
              <a:rPr lang="en-US" sz="1050" dirty="0"/>
              <a:t>            "blocks": [</a:t>
            </a:r>
          </a:p>
          <a:p>
            <a:r>
              <a:rPr lang="en-US" sz="1050" dirty="0"/>
              <a:t>                {</a:t>
            </a:r>
          </a:p>
          <a:p>
            <a:r>
              <a:rPr lang="en-US" sz="1050" dirty="0"/>
              <a:t>                    "</a:t>
            </a:r>
            <a:r>
              <a:rPr lang="en-US" sz="1050" dirty="0" err="1"/>
              <a:t>emph</a:t>
            </a:r>
            <a:r>
              <a:rPr lang="en-US" sz="1050" dirty="0"/>
              <a:t>": true,</a:t>
            </a:r>
          </a:p>
          <a:p>
            <a:r>
              <a:rPr lang="en-US" sz="1050" dirty="0"/>
              <a:t>                    "title": "Instructions and Preview"</a:t>
            </a:r>
          </a:p>
          <a:p>
            <a:r>
              <a:rPr lang="en-US" sz="1050" dirty="0"/>
              <a:t>                },</a:t>
            </a:r>
          </a:p>
          <a:p>
            <a:r>
              <a:rPr lang="en-US" sz="1050" dirty="0"/>
              <a:t>                {</a:t>
            </a:r>
          </a:p>
          <a:p>
            <a:r>
              <a:rPr lang="en-US" sz="1050" dirty="0"/>
              <a:t>                    "</a:t>
            </a:r>
            <a:r>
              <a:rPr lang="en-US" sz="1050" dirty="0" err="1"/>
              <a:t>emph</a:t>
            </a:r>
            <a:r>
              <a:rPr lang="en-US" sz="1050" dirty="0"/>
              <a:t>": true,</a:t>
            </a:r>
          </a:p>
          <a:p>
            <a:r>
              <a:rPr lang="en-US" sz="1050" dirty="0"/>
              <a:t>                    "text": "Reminder: your baby does not need to be with you until the videos begin. Now, let's go over the study!"</a:t>
            </a:r>
          </a:p>
          <a:p>
            <a:r>
              <a:rPr lang="en-US" sz="1050" dirty="0"/>
              <a:t>                },</a:t>
            </a:r>
          </a:p>
          <a:p>
            <a:r>
              <a:rPr lang="en-US" sz="1050" dirty="0"/>
              <a:t>                {</a:t>
            </a:r>
          </a:p>
          <a:p>
            <a:r>
              <a:rPr lang="en-US" sz="1050" dirty="0"/>
              <a:t>                    "text": "During this study, we will present 4 different videos of bouncing balls and record where your baby looks during each of these videos"</a:t>
            </a:r>
          </a:p>
          <a:p>
            <a:r>
              <a:rPr lang="en-US" sz="1050" dirty="0"/>
              <a:t>                },</a:t>
            </a:r>
          </a:p>
          <a:p>
            <a:r>
              <a:rPr lang="en-US" sz="1050" dirty="0"/>
              <a:t>                {</a:t>
            </a:r>
          </a:p>
          <a:p>
            <a:r>
              <a:rPr lang="en-US" sz="1050" dirty="0"/>
              <a:t>                    "text": "Don’t worry if your baby isn’t looking at the screen the entire time! What’s important is that the baby is in front of the screen the whole time and can look freely. We made it as short as we could, in the hopes your baby won’t get bored! "</a:t>
            </a:r>
          </a:p>
          <a:p>
            <a:r>
              <a:rPr lang="en-US" sz="1050" dirty="0"/>
              <a:t>                },</a:t>
            </a:r>
          </a:p>
          <a:p>
            <a:r>
              <a:rPr lang="en-US" sz="1050" dirty="0"/>
              <a:t>                {</a:t>
            </a:r>
          </a:p>
          <a:p>
            <a:r>
              <a:rPr lang="en-US" sz="1050" dirty="0"/>
              <a:t>                    "text": "If you'd like to see the sort of videos that your baby will see, you can do that now. Importantly, you should watch the sample video without your baby."</a:t>
            </a:r>
          </a:p>
          <a:p>
            <a:r>
              <a:rPr lang="en-US" sz="1050" dirty="0"/>
              <a:t>                }</a:t>
            </a:r>
          </a:p>
          <a:p>
            <a:r>
              <a:rPr lang="en-US" sz="1050" dirty="0"/>
              <a:t>            ],</a:t>
            </a:r>
          </a:p>
          <a:p>
            <a:r>
              <a:rPr lang="en-US" sz="1050" dirty="0"/>
              <a:t>            "</a:t>
            </a:r>
            <a:r>
              <a:rPr lang="en-US" sz="1050" dirty="0" err="1"/>
              <a:t>baseDir</a:t>
            </a:r>
            <a:r>
              <a:rPr lang="en-US" sz="1050" dirty="0"/>
              <a:t>": "https://</a:t>
            </a:r>
            <a:r>
              <a:rPr lang="en-US" sz="1050" dirty="0" err="1"/>
              <a:t>raw.githubusercontent.com</a:t>
            </a:r>
            <a:r>
              <a:rPr lang="en-US" sz="1050" dirty="0"/>
              <a:t>/ncuneo0711/</a:t>
            </a:r>
            <a:r>
              <a:rPr lang="en-US" sz="1050" dirty="0" err="1"/>
              <a:t>lookit</a:t>
            </a:r>
            <a:r>
              <a:rPr lang="en-US" sz="1050" dirty="0"/>
              <a:t>-stimuli-template/master/",</a:t>
            </a:r>
          </a:p>
          <a:p>
            <a:r>
              <a:rPr lang="en-US" sz="1050" dirty="0"/>
              <a:t>            "stimuli": [</a:t>
            </a:r>
          </a:p>
          <a:p>
            <a:r>
              <a:rPr lang="en-US" sz="1050" dirty="0"/>
              <a:t>                {</a:t>
            </a:r>
          </a:p>
          <a:p>
            <a:r>
              <a:rPr lang="en-US" sz="1050" dirty="0"/>
              <a:t>                    "video": "Sample",</a:t>
            </a:r>
          </a:p>
          <a:p>
            <a:r>
              <a:rPr lang="en-US" sz="1050" dirty="0"/>
              <a:t>                    "caption": "Here's a sample of what one of the videos will look like! Please note, the </a:t>
            </a:r>
            <a:r>
              <a:rPr lang="en-US" sz="1050" dirty="0" err="1"/>
              <a:t>boucing</a:t>
            </a:r>
            <a:r>
              <a:rPr lang="en-US" sz="1050" dirty="0"/>
              <a:t> balls in the video you see may be a different color!"</a:t>
            </a:r>
          </a:p>
          <a:p>
            <a:r>
              <a:rPr lang="en-US" sz="1050" dirty="0"/>
              <a:t>                }</a:t>
            </a:r>
          </a:p>
          <a:p>
            <a:r>
              <a:rPr lang="en-US" sz="1050" dirty="0"/>
              <a:t>            ],</a:t>
            </a:r>
          </a:p>
          <a:p>
            <a:r>
              <a:rPr lang="en-US" sz="1050" dirty="0"/>
              <a:t>            "</a:t>
            </a:r>
            <a:r>
              <a:rPr lang="en-US" sz="1050" dirty="0" err="1"/>
              <a:t>videoTypes</a:t>
            </a:r>
            <a:r>
              <a:rPr lang="en-US" sz="1050" dirty="0"/>
              <a:t>": [</a:t>
            </a:r>
          </a:p>
          <a:p>
            <a:r>
              <a:rPr lang="en-US" sz="1050" dirty="0"/>
              <a:t>                "</a:t>
            </a:r>
            <a:r>
              <a:rPr lang="en-US" sz="1050" dirty="0" err="1"/>
              <a:t>webm</a:t>
            </a:r>
            <a:r>
              <a:rPr lang="en-US" sz="1050" dirty="0"/>
              <a:t>",</a:t>
            </a:r>
          </a:p>
          <a:p>
            <a:r>
              <a:rPr lang="en-US" sz="1050" dirty="0"/>
              <a:t>                "mp4"</a:t>
            </a:r>
          </a:p>
          <a:p>
            <a:r>
              <a:rPr lang="en-US" sz="1050" dirty="0"/>
              <a:t>            ],</a:t>
            </a:r>
          </a:p>
          <a:p>
            <a:r>
              <a:rPr lang="en-US" sz="1050" dirty="0"/>
              <a:t>            "</a:t>
            </a:r>
            <a:r>
              <a:rPr lang="en-US" sz="1050" dirty="0" err="1"/>
              <a:t>skipButtonText</a:t>
            </a:r>
            <a:r>
              <a:rPr lang="en-US" sz="1050" dirty="0"/>
              <a:t>": "Skip preview",</a:t>
            </a:r>
          </a:p>
          <a:p>
            <a:r>
              <a:rPr lang="en-US" sz="1050" dirty="0"/>
              <a:t>            "</a:t>
            </a:r>
            <a:r>
              <a:rPr lang="en-US" sz="1050" dirty="0" err="1"/>
              <a:t>previewButtonText</a:t>
            </a:r>
            <a:r>
              <a:rPr lang="en-US" sz="1050" dirty="0"/>
              <a:t>": "I'd like to preview the videos",</a:t>
            </a:r>
          </a:p>
          <a:p>
            <a:r>
              <a:rPr lang="en-US" sz="1050" dirty="0"/>
              <a:t>            "</a:t>
            </a:r>
            <a:r>
              <a:rPr lang="en-US" sz="1050" dirty="0" err="1"/>
              <a:t>showPreviousButton</a:t>
            </a:r>
            <a:r>
              <a:rPr lang="en-US" sz="1050" dirty="0"/>
              <a:t>": true</a:t>
            </a:r>
          </a:p>
        </p:txBody>
      </p:sp>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4" name="Picture 3" descr="A screenshot of a cell phone&#10;&#10;Description automatically generated">
            <a:extLst>
              <a:ext uri="{FF2B5EF4-FFF2-40B4-BE49-F238E27FC236}">
                <a16:creationId xmlns:a16="http://schemas.microsoft.com/office/drawing/2014/main" xmlns="" id="{813F9089-8C76-8145-99FE-3E04CBB124FA}"/>
              </a:ext>
            </a:extLst>
          </p:cNvPr>
          <p:cNvPicPr>
            <a:picLocks noChangeAspect="1"/>
          </p:cNvPicPr>
          <p:nvPr/>
        </p:nvPicPr>
        <p:blipFill rotWithShape="1">
          <a:blip r:embed="rId3"/>
          <a:srcRect l="10219" t="18095" r="10764" b="5238"/>
          <a:stretch/>
        </p:blipFill>
        <p:spPr>
          <a:xfrm>
            <a:off x="5956005" y="1796142"/>
            <a:ext cx="6025240" cy="3653724"/>
          </a:xfrm>
          <a:prstGeom prst="rect">
            <a:avLst/>
          </a:prstGeom>
        </p:spPr>
      </p:pic>
      <p:sp>
        <p:nvSpPr>
          <p:cNvPr id="11" name="TextBox 10">
            <a:extLst>
              <a:ext uri="{FF2B5EF4-FFF2-40B4-BE49-F238E27FC236}">
                <a16:creationId xmlns:a16="http://schemas.microsoft.com/office/drawing/2014/main" xmlns="" id="{3B3E18FE-1B09-8C49-BC1F-103A643CAF31}"/>
              </a:ext>
            </a:extLst>
          </p:cNvPr>
          <p:cNvSpPr txBox="1"/>
          <p:nvPr/>
        </p:nvSpPr>
        <p:spPr>
          <a:xfrm>
            <a:off x="6016769" y="5537898"/>
            <a:ext cx="5903711" cy="1200329"/>
          </a:xfrm>
          <a:prstGeom prst="rect">
            <a:avLst/>
          </a:prstGeom>
          <a:noFill/>
        </p:spPr>
        <p:txBody>
          <a:bodyPr wrap="square" rtlCol="0">
            <a:spAutoFit/>
          </a:bodyPr>
          <a:lstStyle/>
          <a:p>
            <a:r>
              <a:rPr lang="en-US" dirty="0">
                <a:solidFill>
                  <a:srgbClr val="FF0000"/>
                </a:solidFill>
              </a:rPr>
              <a:t>(This allows for parents to preview the study beforehand. They’re told to *not* have their child at this time but since we can’t be sure I would tweak the stimuli so they’re not the exact same!) </a:t>
            </a:r>
          </a:p>
        </p:txBody>
      </p:sp>
    </p:spTree>
    <p:extLst>
      <p:ext uri="{BB962C8B-B14F-4D97-AF65-F5344CB8AC3E}">
        <p14:creationId xmlns:p14="http://schemas.microsoft.com/office/powerpoint/2010/main" val="4673028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B0E13022-3594-C64F-89C7-86FD785EA438}"/>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xmlns="" id="{DD0BC632-E778-224D-89F6-2EB082932FA4}"/>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t>        "video-config",</a:t>
            </a:r>
          </a:p>
          <a:p>
            <a:r>
              <a:rPr lang="en-US" dirty="0"/>
              <a:t>        "pre-study",</a:t>
            </a:r>
          </a:p>
          <a:p>
            <a:r>
              <a:rPr lang="en-US" dirty="0"/>
              <a:t>        "video-consent",</a:t>
            </a:r>
          </a:p>
          <a:p>
            <a:r>
              <a:rPr lang="en-US" dirty="0"/>
              <a:t>        "instructions-preview",</a:t>
            </a:r>
          </a:p>
          <a:p>
            <a:r>
              <a:rPr lang="en-US" dirty="0">
                <a:highlight>
                  <a:srgbClr val="FFFF00"/>
                </a:highlight>
              </a:rPr>
              <a:t>        "final-instructions",</a:t>
            </a:r>
          </a:p>
          <a:p>
            <a:r>
              <a:rPr lang="en-US" dirty="0"/>
              <a:t>        "cam-setup",</a:t>
            </a:r>
          </a:p>
          <a:p>
            <a:r>
              <a:rPr lang="en-US" dirty="0"/>
              <a:t>        "webcam-display",</a:t>
            </a:r>
          </a:p>
          <a:p>
            <a:r>
              <a:rPr lang="en-US" dirty="0"/>
              <a:t>        "test-trials",</a:t>
            </a:r>
          </a:p>
          <a:p>
            <a:r>
              <a:rPr lang="en-US" dirty="0"/>
              <a:t>        "exit-survey"</a:t>
            </a:r>
          </a:p>
        </p:txBody>
      </p:sp>
      <p:pic>
        <p:nvPicPr>
          <p:cNvPr id="4" name="Picture 3" descr="A screenshot of a social media post&#10;&#10;Description automatically generated">
            <a:extLst>
              <a:ext uri="{FF2B5EF4-FFF2-40B4-BE49-F238E27FC236}">
                <a16:creationId xmlns:a16="http://schemas.microsoft.com/office/drawing/2014/main" xmlns="" id="{91D13142-C9F1-D840-9729-09A276860C0F}"/>
              </a:ext>
            </a:extLst>
          </p:cNvPr>
          <p:cNvPicPr>
            <a:picLocks noChangeAspect="1"/>
          </p:cNvPicPr>
          <p:nvPr/>
        </p:nvPicPr>
        <p:blipFill rotWithShape="1">
          <a:blip r:embed="rId3"/>
          <a:srcRect l="7390" t="16190" r="9276" b="15714"/>
          <a:stretch/>
        </p:blipFill>
        <p:spPr>
          <a:xfrm>
            <a:off x="4196443" y="1251376"/>
            <a:ext cx="7119258" cy="3635907"/>
          </a:xfrm>
          <a:prstGeom prst="rect">
            <a:avLst/>
          </a:prstGeom>
        </p:spPr>
      </p:pic>
    </p:spTree>
    <p:extLst>
      <p:ext uri="{BB962C8B-B14F-4D97-AF65-F5344CB8AC3E}">
        <p14:creationId xmlns:p14="http://schemas.microsoft.com/office/powerpoint/2010/main" val="192226009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2CDC5CA-DDA0-F841-BBD6-ECEF398E647F}"/>
              </a:ext>
            </a:extLst>
          </p:cNvPr>
          <p:cNvSpPr/>
          <p:nvPr/>
        </p:nvSpPr>
        <p:spPr>
          <a:xfrm>
            <a:off x="69574" y="97974"/>
            <a:ext cx="5476460" cy="7201972"/>
          </a:xfrm>
          <a:prstGeom prst="rect">
            <a:avLst/>
          </a:prstGeom>
        </p:spPr>
        <p:txBody>
          <a:bodyPr wrap="square">
            <a:spAutoFit/>
          </a:bodyPr>
          <a:lstStyle/>
          <a:p>
            <a:r>
              <a:rPr lang="en-US" sz="1050" dirty="0"/>
              <a:t>"final-instructions": {</a:t>
            </a:r>
          </a:p>
          <a:p>
            <a:r>
              <a:rPr lang="en-US" sz="1050" dirty="0"/>
              <a:t>            "kind": "exp-</a:t>
            </a:r>
            <a:r>
              <a:rPr lang="en-US" sz="1050" dirty="0" err="1"/>
              <a:t>lookit</a:t>
            </a:r>
            <a:r>
              <a:rPr lang="en-US" sz="1050" dirty="0"/>
              <a:t>-instructions",</a:t>
            </a:r>
          </a:p>
          <a:p>
            <a:r>
              <a:rPr lang="en-US" sz="1050" dirty="0"/>
              <a:t>            "blocks": [</a:t>
            </a:r>
          </a:p>
          <a:p>
            <a:r>
              <a:rPr lang="en-US" sz="1050" dirty="0"/>
              <a:t>                {</a:t>
            </a:r>
          </a:p>
          <a:p>
            <a:r>
              <a:rPr lang="en-US" sz="1050" dirty="0"/>
              <a:t>                    "text": "Reminder: The video section will take about 3 minutes to complete. After that, you will be able to select a level of privacy for your data."</a:t>
            </a:r>
          </a:p>
          <a:p>
            <a:r>
              <a:rPr lang="en-US" sz="1050" dirty="0"/>
              <a:t>                },</a:t>
            </a:r>
          </a:p>
          <a:p>
            <a:r>
              <a:rPr lang="en-US" sz="1050" dirty="0"/>
              <a:t>                {</a:t>
            </a:r>
          </a:p>
          <a:p>
            <a:r>
              <a:rPr lang="en-US" sz="1050" dirty="0"/>
              <a:t>                    "title": "Pausing and stopping",</a:t>
            </a:r>
          </a:p>
          <a:p>
            <a:r>
              <a:rPr lang="en-US" sz="1050" dirty="0"/>
              <a:t>                    "</a:t>
            </a:r>
            <a:r>
              <a:rPr lang="en-US" sz="1050" dirty="0" err="1"/>
              <a:t>listblocks</a:t>
            </a:r>
            <a:r>
              <a:rPr lang="en-US" sz="1050" dirty="0"/>
              <a:t>": [</a:t>
            </a:r>
          </a:p>
          <a:p>
            <a:r>
              <a:rPr lang="en-US" sz="1050" dirty="0"/>
              <a:t>                        {</a:t>
            </a:r>
          </a:p>
          <a:p>
            <a:r>
              <a:rPr lang="en-US" sz="1050" dirty="0"/>
              <a:t>                            "text": "If your baby gets fussy or distracted, or you need to attend to something for a moment, you can pause the study by pressing the X key on the keyboard."</a:t>
            </a:r>
          </a:p>
          <a:p>
            <a:r>
              <a:rPr lang="en-US" sz="1050" dirty="0"/>
              <a:t>                        },</a:t>
            </a:r>
          </a:p>
          <a:p>
            <a:r>
              <a:rPr lang="en-US" sz="1050" dirty="0"/>
              <a:t>                        {</a:t>
            </a:r>
          </a:p>
          <a:p>
            <a:r>
              <a:rPr lang="en-US" sz="1050" dirty="0"/>
              <a:t>                            "text": "If you need to end the study early, try closing the window and you should see an ‘exit’ option pop up. You’ll be prompted to note any technical problems you might be experiencing and to select a privacy level for your video."</a:t>
            </a:r>
          </a:p>
          <a:p>
            <a:r>
              <a:rPr lang="en-US" sz="1050" dirty="0"/>
              <a:t>                        }</a:t>
            </a:r>
          </a:p>
          <a:p>
            <a:r>
              <a:rPr lang="en-US" sz="1050" dirty="0"/>
              <a:t>                    ]</a:t>
            </a:r>
          </a:p>
          <a:p>
            <a:r>
              <a:rPr lang="en-US" sz="1050" dirty="0"/>
              <a:t>                },</a:t>
            </a:r>
          </a:p>
          <a:p>
            <a:r>
              <a:rPr lang="en-US" sz="1050" dirty="0"/>
              <a:t>                {</a:t>
            </a:r>
          </a:p>
          <a:p>
            <a:r>
              <a:rPr lang="en-US" sz="1050" dirty="0"/>
              <a:t>                    "text": "Please turn the volume up so it's easy to hear but still comfortable.",</a:t>
            </a:r>
          </a:p>
          <a:p>
            <a:r>
              <a:rPr lang="en-US" sz="1050" dirty="0"/>
              <a:t>                    "title": "Test your audio",</a:t>
            </a:r>
          </a:p>
          <a:p>
            <a:r>
              <a:rPr lang="en-US" sz="1050" dirty="0"/>
              <a:t>                    "</a:t>
            </a:r>
            <a:r>
              <a:rPr lang="en-US" sz="1050" dirty="0" err="1"/>
              <a:t>mediaBlock</a:t>
            </a:r>
            <a:r>
              <a:rPr lang="en-US" sz="1050" dirty="0"/>
              <a:t>": {</a:t>
            </a:r>
          </a:p>
          <a:p>
            <a:r>
              <a:rPr lang="en-US" sz="1050" dirty="0"/>
              <a:t>                        "text": "Make sure you and your baby can hear the audio before you begin!",</a:t>
            </a:r>
          </a:p>
          <a:p>
            <a:r>
              <a:rPr lang="en-US" sz="1050" dirty="0"/>
              <a:t>                        "</a:t>
            </a:r>
            <a:r>
              <a:rPr lang="en-US" sz="1050" dirty="0" err="1"/>
              <a:t>isVideo</a:t>
            </a:r>
            <a:r>
              <a:rPr lang="en-US" sz="1050" dirty="0"/>
              <a:t>": false,</a:t>
            </a:r>
          </a:p>
          <a:p>
            <a:r>
              <a:rPr lang="en-US" sz="1050" dirty="0"/>
              <a:t>                        "sources": [</a:t>
            </a:r>
          </a:p>
          <a:p>
            <a:r>
              <a:rPr lang="en-US" sz="1050" dirty="0"/>
              <a:t>                            {</a:t>
            </a:r>
          </a:p>
          <a:p>
            <a:r>
              <a:rPr lang="en-US" sz="1050" dirty="0"/>
              <a:t>                                "</a:t>
            </a:r>
            <a:r>
              <a:rPr lang="en-US" sz="1050" dirty="0" err="1"/>
              <a:t>src</a:t>
            </a:r>
            <a:r>
              <a:rPr lang="en-US" sz="1050" dirty="0"/>
              <a:t>": "https://</a:t>
            </a:r>
            <a:r>
              <a:rPr lang="en-US" sz="1050" dirty="0" err="1"/>
              <a:t>raw.githubusercontent.com</a:t>
            </a:r>
            <a:r>
              <a:rPr lang="en-US" sz="1050" dirty="0"/>
              <a:t>/ncuneo0711/</a:t>
            </a:r>
            <a:r>
              <a:rPr lang="en-US" sz="1050" dirty="0" err="1"/>
              <a:t>lookit</a:t>
            </a:r>
            <a:r>
              <a:rPr lang="en-US" sz="1050" dirty="0"/>
              <a:t>-stimuli-template/master/mp3/TestAudio.mp3",</a:t>
            </a:r>
          </a:p>
          <a:p>
            <a:r>
              <a:rPr lang="en-US" sz="1050" dirty="0"/>
              <a:t>                                "type": "audio/mp3"</a:t>
            </a:r>
          </a:p>
          <a:p>
            <a:r>
              <a:rPr lang="en-US" sz="1050" dirty="0"/>
              <a:t>                            },</a:t>
            </a:r>
          </a:p>
          <a:p>
            <a:r>
              <a:rPr lang="en-US" sz="1050" dirty="0"/>
              <a:t>                            {</a:t>
            </a:r>
          </a:p>
          <a:p>
            <a:r>
              <a:rPr lang="en-US" sz="1050" dirty="0"/>
              <a:t>                                "</a:t>
            </a:r>
            <a:r>
              <a:rPr lang="en-US" sz="1050" dirty="0" err="1"/>
              <a:t>src</a:t>
            </a:r>
            <a:r>
              <a:rPr lang="en-US" sz="1050" dirty="0"/>
              <a:t>": "https://</a:t>
            </a:r>
            <a:r>
              <a:rPr lang="en-US" sz="1050" dirty="0" err="1"/>
              <a:t>raw.githubusercontent.com</a:t>
            </a:r>
            <a:r>
              <a:rPr lang="en-US" sz="1050" dirty="0"/>
              <a:t>/ncuneo0711/</a:t>
            </a:r>
            <a:r>
              <a:rPr lang="en-US" sz="1050" dirty="0" err="1"/>
              <a:t>lookit</a:t>
            </a:r>
            <a:r>
              <a:rPr lang="en-US" sz="1050" dirty="0"/>
              <a:t>-stimuli-template/master/</a:t>
            </a:r>
            <a:r>
              <a:rPr lang="en-US" sz="1050" dirty="0" err="1"/>
              <a:t>ogg</a:t>
            </a:r>
            <a:r>
              <a:rPr lang="en-US" sz="1050" dirty="0"/>
              <a:t>/</a:t>
            </a:r>
            <a:r>
              <a:rPr lang="en-US" sz="1050" dirty="0" err="1"/>
              <a:t>TestAudio.ogg</a:t>
            </a:r>
            <a:r>
              <a:rPr lang="en-US" sz="1050" dirty="0"/>
              <a:t>",</a:t>
            </a:r>
          </a:p>
          <a:p>
            <a:r>
              <a:rPr lang="en-US" sz="1050" dirty="0"/>
              <a:t>                                "type": "audio/</a:t>
            </a:r>
            <a:r>
              <a:rPr lang="en-US" sz="1050" dirty="0" err="1"/>
              <a:t>ogg</a:t>
            </a:r>
            <a:r>
              <a:rPr lang="en-US" sz="1050" dirty="0"/>
              <a:t>"</a:t>
            </a:r>
          </a:p>
          <a:p>
            <a:r>
              <a:rPr lang="en-US" sz="1050" dirty="0"/>
              <a:t>                            }</a:t>
            </a:r>
          </a:p>
          <a:p>
            <a:r>
              <a:rPr lang="en-US" sz="1050" dirty="0"/>
              <a:t>                        ],</a:t>
            </a:r>
          </a:p>
          <a:p>
            <a:r>
              <a:rPr lang="en-US" sz="1050" dirty="0"/>
              <a:t>                        "</a:t>
            </a:r>
            <a:r>
              <a:rPr lang="en-US" sz="1050" dirty="0" err="1"/>
              <a:t>mustPlay</a:t>
            </a:r>
            <a:r>
              <a:rPr lang="en-US" sz="1050" dirty="0"/>
              <a:t>": true,</a:t>
            </a:r>
          </a:p>
          <a:p>
            <a:r>
              <a:rPr lang="en-US" sz="1050" dirty="0"/>
              <a:t>                        "</a:t>
            </a:r>
            <a:r>
              <a:rPr lang="en-US" sz="1050" dirty="0" err="1"/>
              <a:t>warningText</a:t>
            </a:r>
            <a:r>
              <a:rPr lang="en-US" sz="1050" dirty="0"/>
              <a:t>": "Please try playing the sample audio."</a:t>
            </a:r>
          </a:p>
          <a:p>
            <a:r>
              <a:rPr lang="en-US" sz="1050" dirty="0"/>
              <a:t>                    }</a:t>
            </a:r>
          </a:p>
          <a:p>
            <a:r>
              <a:rPr lang="en-US" sz="1050" dirty="0"/>
              <a:t>                }</a:t>
            </a:r>
          </a:p>
          <a:p>
            <a:r>
              <a:rPr lang="en-US" sz="1050" dirty="0"/>
              <a:t>            ]</a:t>
            </a:r>
          </a:p>
        </p:txBody>
      </p:sp>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10" name="Picture 9" descr="A screenshot of a social media post&#10;&#10;Description automatically generated">
            <a:extLst>
              <a:ext uri="{FF2B5EF4-FFF2-40B4-BE49-F238E27FC236}">
                <a16:creationId xmlns:a16="http://schemas.microsoft.com/office/drawing/2014/main" xmlns="" id="{7FF0468C-7942-1A4D-8D1A-F142152B3288}"/>
              </a:ext>
            </a:extLst>
          </p:cNvPr>
          <p:cNvPicPr>
            <a:picLocks noChangeAspect="1"/>
          </p:cNvPicPr>
          <p:nvPr/>
        </p:nvPicPr>
        <p:blipFill rotWithShape="1">
          <a:blip r:embed="rId3"/>
          <a:srcRect l="7390" t="16190" r="9276" b="15714"/>
          <a:stretch/>
        </p:blipFill>
        <p:spPr>
          <a:xfrm>
            <a:off x="6396876" y="2125974"/>
            <a:ext cx="5143497" cy="2626858"/>
          </a:xfrm>
          <a:prstGeom prst="rect">
            <a:avLst/>
          </a:prstGeom>
        </p:spPr>
      </p:pic>
    </p:spTree>
    <p:extLst>
      <p:ext uri="{BB962C8B-B14F-4D97-AF65-F5344CB8AC3E}">
        <p14:creationId xmlns:p14="http://schemas.microsoft.com/office/powerpoint/2010/main" val="31523653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B0E13022-3594-C64F-89C7-86FD785EA438}"/>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xmlns="" id="{DD0BC632-E778-224D-89F6-2EB082932FA4}"/>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t>        "video-config",</a:t>
            </a:r>
          </a:p>
          <a:p>
            <a:r>
              <a:rPr lang="en-US" dirty="0"/>
              <a:t>        "pre-study",</a:t>
            </a:r>
          </a:p>
          <a:p>
            <a:r>
              <a:rPr lang="en-US" dirty="0"/>
              <a:t>        "video-consent",</a:t>
            </a:r>
          </a:p>
          <a:p>
            <a:r>
              <a:rPr lang="en-US" dirty="0"/>
              <a:t>        "instructions-preview",</a:t>
            </a:r>
          </a:p>
          <a:p>
            <a:r>
              <a:rPr lang="en-US" dirty="0"/>
              <a:t>        "final-instructions",</a:t>
            </a:r>
          </a:p>
          <a:p>
            <a:r>
              <a:rPr lang="en-US" dirty="0"/>
              <a:t>        "cam-setup",</a:t>
            </a:r>
          </a:p>
          <a:p>
            <a:r>
              <a:rPr lang="en-US" dirty="0"/>
              <a:t> </a:t>
            </a:r>
            <a:r>
              <a:rPr lang="en-US" dirty="0">
                <a:highlight>
                  <a:srgbClr val="FFFF00"/>
                </a:highlight>
              </a:rPr>
              <a:t>       "webcam-display",</a:t>
            </a:r>
          </a:p>
          <a:p>
            <a:r>
              <a:rPr lang="en-US" dirty="0"/>
              <a:t>        "test-trials",</a:t>
            </a:r>
          </a:p>
          <a:p>
            <a:r>
              <a:rPr lang="en-US" dirty="0"/>
              <a:t>        "exit-survey"</a:t>
            </a:r>
          </a:p>
        </p:txBody>
      </p:sp>
      <p:pic>
        <p:nvPicPr>
          <p:cNvPr id="3" name="Picture 2" descr="A screenshot of a social media post&#10;&#10;Description automatically generated">
            <a:extLst>
              <a:ext uri="{FF2B5EF4-FFF2-40B4-BE49-F238E27FC236}">
                <a16:creationId xmlns:a16="http://schemas.microsoft.com/office/drawing/2014/main" xmlns="" id="{A1383E81-59EB-2D4B-9DDF-64125EA552F3}"/>
              </a:ext>
            </a:extLst>
          </p:cNvPr>
          <p:cNvPicPr>
            <a:picLocks noChangeAspect="1"/>
          </p:cNvPicPr>
          <p:nvPr/>
        </p:nvPicPr>
        <p:blipFill rotWithShape="1">
          <a:blip r:embed="rId3"/>
          <a:srcRect l="20523" t="13809" r="11210"/>
          <a:stretch/>
        </p:blipFill>
        <p:spPr>
          <a:xfrm>
            <a:off x="4086172" y="614096"/>
            <a:ext cx="7490786" cy="5910943"/>
          </a:xfrm>
          <a:prstGeom prst="rect">
            <a:avLst/>
          </a:prstGeom>
        </p:spPr>
      </p:pic>
    </p:spTree>
    <p:extLst>
      <p:ext uri="{BB962C8B-B14F-4D97-AF65-F5344CB8AC3E}">
        <p14:creationId xmlns:p14="http://schemas.microsoft.com/office/powerpoint/2010/main" val="8038425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xmlns="" id="{26DB6164-177C-8C46-BE8B-5C1DF9145B98}"/>
              </a:ext>
            </a:extLst>
          </p:cNvPr>
          <p:cNvSpPr/>
          <p:nvPr/>
        </p:nvSpPr>
        <p:spPr>
          <a:xfrm>
            <a:off x="122810" y="514585"/>
            <a:ext cx="5161264" cy="5909310"/>
          </a:xfrm>
          <a:prstGeom prst="rect">
            <a:avLst/>
          </a:prstGeom>
        </p:spPr>
        <p:txBody>
          <a:bodyPr wrap="square">
            <a:spAutoFit/>
          </a:bodyPr>
          <a:lstStyle/>
          <a:p>
            <a:r>
              <a:rPr lang="en-US" sz="1400" dirty="0"/>
              <a:t> "cam-setup": {</a:t>
            </a:r>
          </a:p>
          <a:p>
            <a:r>
              <a:rPr lang="en-US" sz="1400" dirty="0"/>
              <a:t>            "kind": "exp-</a:t>
            </a:r>
            <a:r>
              <a:rPr lang="en-US" sz="1400" dirty="0" err="1"/>
              <a:t>lookit</a:t>
            </a:r>
            <a:r>
              <a:rPr lang="en-US" sz="1400" dirty="0"/>
              <a:t>-text",</a:t>
            </a:r>
          </a:p>
          <a:p>
            <a:r>
              <a:rPr lang="en-US" sz="1400" dirty="0"/>
              <a:t>            "blocks": [</a:t>
            </a:r>
          </a:p>
          <a:p>
            <a:r>
              <a:rPr lang="en-US" sz="1400" dirty="0"/>
              <a:t>                {</a:t>
            </a:r>
          </a:p>
          <a:p>
            <a:r>
              <a:rPr lang="en-US" sz="1400" dirty="0"/>
              <a:t>                    "title": "Here is how we will set up the study:"</a:t>
            </a:r>
          </a:p>
          <a:p>
            <a:r>
              <a:rPr lang="en-US" sz="1400" dirty="0"/>
              <a:t>                },{</a:t>
            </a:r>
          </a:p>
          <a:p>
            <a:r>
              <a:rPr lang="en-US" sz="1400" dirty="0"/>
              <a:t>                    "text": "Please make sure your baby is in a high chair or stroller, seated facing the screen at all times at a comfortable distance from it! We recommend that you seat your baby an adults arm’s length away from it."</a:t>
            </a:r>
          </a:p>
          <a:p>
            <a:r>
              <a:rPr lang="en-US" sz="1400" dirty="0"/>
              <a:t>                },</a:t>
            </a:r>
          </a:p>
          <a:p>
            <a:r>
              <a:rPr lang="en-US" sz="1400" dirty="0"/>
              <a:t>                {</a:t>
            </a:r>
          </a:p>
          <a:p>
            <a:r>
              <a:rPr lang="en-US" sz="1400" dirty="0"/>
              <a:t>                    "text": "You may watch along with your baby, but please refrain from pointing to the screen! As a reminder- don’t worry if your baby isn’t looking at the screen the entire time!"</a:t>
            </a:r>
          </a:p>
          <a:p>
            <a:r>
              <a:rPr lang="en-US" sz="1400" dirty="0"/>
              <a:t>                },</a:t>
            </a:r>
          </a:p>
          <a:p>
            <a:r>
              <a:rPr lang="en-US" sz="1400" dirty="0"/>
              <a:t>                {</a:t>
            </a:r>
          </a:p>
          <a:p>
            <a:r>
              <a:rPr lang="en-US" sz="1400" dirty="0"/>
              <a:t>                    "image": {</a:t>
            </a:r>
          </a:p>
          <a:p>
            <a:r>
              <a:rPr lang="en-US" sz="1400" dirty="0"/>
              <a:t>                        "alt": "Baby in a High Chair!",</a:t>
            </a:r>
          </a:p>
          <a:p>
            <a:r>
              <a:rPr lang="en-US" sz="1400" dirty="0"/>
              <a:t>                        "</a:t>
            </a:r>
            <a:r>
              <a:rPr lang="en-US" sz="1400" dirty="0" err="1"/>
              <a:t>src</a:t>
            </a:r>
            <a:r>
              <a:rPr lang="en-US" sz="1400" dirty="0"/>
              <a:t>": "https://</a:t>
            </a:r>
            <a:r>
              <a:rPr lang="en-US" sz="1400" dirty="0" err="1"/>
              <a:t>raw.githubusercontent.com</a:t>
            </a:r>
            <a:r>
              <a:rPr lang="en-US" sz="1400" dirty="0"/>
              <a:t>/ncuneo0711/</a:t>
            </a:r>
            <a:r>
              <a:rPr lang="en-US" sz="1400" dirty="0" err="1"/>
              <a:t>lookit</a:t>
            </a:r>
            <a:r>
              <a:rPr lang="en-US" sz="1400" dirty="0"/>
              <a:t>-stimuli-template/master/</a:t>
            </a:r>
            <a:r>
              <a:rPr lang="en-US" sz="1400" dirty="0" err="1"/>
              <a:t>img</a:t>
            </a:r>
            <a:r>
              <a:rPr lang="en-US" sz="1400" dirty="0"/>
              <a:t>/</a:t>
            </a:r>
            <a:r>
              <a:rPr lang="en-US" sz="1400" dirty="0" err="1"/>
              <a:t>Setup.jpg</a:t>
            </a:r>
            <a:r>
              <a:rPr lang="en-US" sz="1400" dirty="0"/>
              <a:t>"</a:t>
            </a:r>
          </a:p>
          <a:p>
            <a:r>
              <a:rPr lang="en-US" sz="1400" dirty="0"/>
              <a:t>                    }</a:t>
            </a:r>
          </a:p>
          <a:p>
            <a:r>
              <a:rPr lang="en-US" sz="1400" dirty="0"/>
              <a:t>                }</a:t>
            </a:r>
          </a:p>
          <a:p>
            <a:r>
              <a:rPr lang="en-US" sz="1400" dirty="0"/>
              <a:t>            ],</a:t>
            </a:r>
          </a:p>
          <a:p>
            <a:r>
              <a:rPr lang="en-US" sz="1400" dirty="0"/>
              <a:t>            "</a:t>
            </a:r>
            <a:r>
              <a:rPr lang="en-US" sz="1400" dirty="0" err="1"/>
              <a:t>showPreviousButton</a:t>
            </a:r>
            <a:r>
              <a:rPr lang="en-US" sz="1400" dirty="0"/>
              <a:t>": false,</a:t>
            </a:r>
          </a:p>
          <a:p>
            <a:r>
              <a:rPr lang="en-US" sz="1400" dirty="0"/>
              <a:t>}</a:t>
            </a:r>
          </a:p>
        </p:txBody>
      </p:sp>
      <p:pic>
        <p:nvPicPr>
          <p:cNvPr id="7" name="Picture 6" descr="A screenshot of a social media post&#10;&#10;Description automatically generated">
            <a:extLst>
              <a:ext uri="{FF2B5EF4-FFF2-40B4-BE49-F238E27FC236}">
                <a16:creationId xmlns:a16="http://schemas.microsoft.com/office/drawing/2014/main" xmlns="" id="{12B15EF5-216D-A94C-8079-5FD74C717CF6}"/>
              </a:ext>
            </a:extLst>
          </p:cNvPr>
          <p:cNvPicPr>
            <a:picLocks noChangeAspect="1"/>
          </p:cNvPicPr>
          <p:nvPr/>
        </p:nvPicPr>
        <p:blipFill rotWithShape="1">
          <a:blip r:embed="rId3"/>
          <a:srcRect l="20523" t="13809" r="11210"/>
          <a:stretch/>
        </p:blipFill>
        <p:spPr>
          <a:xfrm>
            <a:off x="5867856" y="982198"/>
            <a:ext cx="6201537" cy="4893603"/>
          </a:xfrm>
          <a:prstGeom prst="rect">
            <a:avLst/>
          </a:prstGeom>
        </p:spPr>
      </p:pic>
    </p:spTree>
    <p:extLst>
      <p:ext uri="{BB962C8B-B14F-4D97-AF65-F5344CB8AC3E}">
        <p14:creationId xmlns:p14="http://schemas.microsoft.com/office/powerpoint/2010/main" val="248952541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B0E13022-3594-C64F-89C7-86FD785EA438}"/>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xmlns="" id="{DD0BC632-E778-224D-89F6-2EB082932FA4}"/>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t>        "video-config",</a:t>
            </a:r>
          </a:p>
          <a:p>
            <a:r>
              <a:rPr lang="en-US" dirty="0"/>
              <a:t>        "pre-study",</a:t>
            </a:r>
          </a:p>
          <a:p>
            <a:r>
              <a:rPr lang="en-US" dirty="0"/>
              <a:t>        "video-consent",</a:t>
            </a:r>
          </a:p>
          <a:p>
            <a:r>
              <a:rPr lang="en-US" dirty="0"/>
              <a:t>        "instructions-preview",</a:t>
            </a:r>
          </a:p>
          <a:p>
            <a:r>
              <a:rPr lang="en-US" dirty="0"/>
              <a:t>        "final-instructions",</a:t>
            </a:r>
          </a:p>
          <a:p>
            <a:r>
              <a:rPr lang="en-US" dirty="0"/>
              <a:t>        "cam-setup",</a:t>
            </a:r>
          </a:p>
          <a:p>
            <a:r>
              <a:rPr lang="en-US" dirty="0"/>
              <a:t> </a:t>
            </a:r>
            <a:r>
              <a:rPr lang="en-US" dirty="0">
                <a:highlight>
                  <a:srgbClr val="FFFF00"/>
                </a:highlight>
              </a:rPr>
              <a:t>       "webcam-display",</a:t>
            </a:r>
          </a:p>
          <a:p>
            <a:r>
              <a:rPr lang="en-US" dirty="0"/>
              <a:t>        "test-trials",</a:t>
            </a:r>
          </a:p>
          <a:p>
            <a:r>
              <a:rPr lang="en-US" dirty="0"/>
              <a:t>        "exit-survey"</a:t>
            </a:r>
          </a:p>
        </p:txBody>
      </p:sp>
      <p:pic>
        <p:nvPicPr>
          <p:cNvPr id="6" name="Picture 5" descr="A screenshot of a social media post&#10;&#10;Description automatically generated">
            <a:extLst>
              <a:ext uri="{FF2B5EF4-FFF2-40B4-BE49-F238E27FC236}">
                <a16:creationId xmlns:a16="http://schemas.microsoft.com/office/drawing/2014/main" xmlns="" id="{8392053E-F1BA-014A-BED1-1391C2327073}"/>
              </a:ext>
            </a:extLst>
          </p:cNvPr>
          <p:cNvPicPr>
            <a:picLocks noChangeAspect="1"/>
          </p:cNvPicPr>
          <p:nvPr/>
        </p:nvPicPr>
        <p:blipFill>
          <a:blip r:embed="rId3"/>
          <a:stretch>
            <a:fillRect/>
          </a:stretch>
        </p:blipFill>
        <p:spPr>
          <a:xfrm>
            <a:off x="4474043" y="889254"/>
            <a:ext cx="6976242" cy="4360151"/>
          </a:xfrm>
          <a:prstGeom prst="rect">
            <a:avLst/>
          </a:prstGeom>
        </p:spPr>
      </p:pic>
    </p:spTree>
    <p:extLst>
      <p:ext uri="{BB962C8B-B14F-4D97-AF65-F5344CB8AC3E}">
        <p14:creationId xmlns:p14="http://schemas.microsoft.com/office/powerpoint/2010/main" val="2357475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5" name="Picture 4" descr="A screenshot of a social media post&#10;&#10;Description automatically generated">
            <a:extLst>
              <a:ext uri="{FF2B5EF4-FFF2-40B4-BE49-F238E27FC236}">
                <a16:creationId xmlns:a16="http://schemas.microsoft.com/office/drawing/2014/main" xmlns="" id="{4E521E41-25C7-FF48-BEFE-8577C433BC58}"/>
              </a:ext>
            </a:extLst>
          </p:cNvPr>
          <p:cNvPicPr>
            <a:picLocks noChangeAspect="1"/>
          </p:cNvPicPr>
          <p:nvPr/>
        </p:nvPicPr>
        <p:blipFill>
          <a:blip r:embed="rId3"/>
          <a:stretch>
            <a:fillRect/>
          </a:stretch>
        </p:blipFill>
        <p:spPr>
          <a:xfrm>
            <a:off x="5771213" y="989350"/>
            <a:ext cx="6250571" cy="3906607"/>
          </a:xfrm>
          <a:prstGeom prst="rect">
            <a:avLst/>
          </a:prstGeom>
        </p:spPr>
      </p:pic>
      <p:sp>
        <p:nvSpPr>
          <p:cNvPr id="2" name="Rectangle 1">
            <a:extLst>
              <a:ext uri="{FF2B5EF4-FFF2-40B4-BE49-F238E27FC236}">
                <a16:creationId xmlns:a16="http://schemas.microsoft.com/office/drawing/2014/main" xmlns="" id="{26DB6164-177C-8C46-BE8B-5C1DF9145B98}"/>
              </a:ext>
            </a:extLst>
          </p:cNvPr>
          <p:cNvSpPr/>
          <p:nvPr/>
        </p:nvSpPr>
        <p:spPr>
          <a:xfrm>
            <a:off x="159587" y="218661"/>
            <a:ext cx="5161264" cy="6555641"/>
          </a:xfrm>
          <a:prstGeom prst="rect">
            <a:avLst/>
          </a:prstGeom>
        </p:spPr>
        <p:txBody>
          <a:bodyPr wrap="square">
            <a:spAutoFit/>
          </a:bodyPr>
          <a:lstStyle/>
          <a:p>
            <a:r>
              <a:rPr lang="en-US" sz="1400" dirty="0"/>
              <a:t> "webcam-display": {</a:t>
            </a:r>
          </a:p>
          <a:p>
            <a:r>
              <a:rPr lang="en-US" sz="1400" dirty="0"/>
              <a:t>            "kind": "exp-</a:t>
            </a:r>
            <a:r>
              <a:rPr lang="en-US" sz="1400" dirty="0" err="1"/>
              <a:t>lookit</a:t>
            </a:r>
            <a:r>
              <a:rPr lang="en-US" sz="1400" dirty="0"/>
              <a:t>-webcam-display",</a:t>
            </a:r>
          </a:p>
          <a:p>
            <a:r>
              <a:rPr lang="en-US" sz="1400" dirty="0"/>
              <a:t>            "blocks": [</a:t>
            </a:r>
          </a:p>
          <a:p>
            <a:r>
              <a:rPr lang="en-US" sz="1400" dirty="0"/>
              <a:t>                {</a:t>
            </a:r>
          </a:p>
          <a:p>
            <a:r>
              <a:rPr lang="en-US" sz="1400" dirty="0"/>
              <a:t>                    "title": "It's time to get your baby!",</a:t>
            </a:r>
          </a:p>
          <a:p>
            <a:r>
              <a:rPr lang="en-US" sz="1400" dirty="0"/>
              <a:t>                    "</a:t>
            </a:r>
            <a:r>
              <a:rPr lang="en-US" sz="1400" dirty="0" err="1"/>
              <a:t>listblocks</a:t>
            </a:r>
            <a:r>
              <a:rPr lang="en-US" sz="1400" dirty="0"/>
              <a:t>": [</a:t>
            </a:r>
          </a:p>
          <a:p>
            <a:r>
              <a:rPr lang="en-US" sz="1400" dirty="0"/>
              <a:t>                        {</a:t>
            </a:r>
          </a:p>
          <a:p>
            <a:r>
              <a:rPr lang="en-US" sz="1400" dirty="0"/>
              <a:t>                            "text": "Please place your baby in the high chair or stroller midway between the side edges of the screen and about an adult arm’s length away from it."</a:t>
            </a:r>
          </a:p>
          <a:p>
            <a:r>
              <a:rPr lang="en-US" sz="1400" dirty="0"/>
              <a:t>                        },</a:t>
            </a:r>
          </a:p>
          <a:p>
            <a:r>
              <a:rPr lang="en-US" sz="1400" dirty="0"/>
              <a:t>                      </a:t>
            </a:r>
          </a:p>
          <a:p>
            <a:r>
              <a:rPr lang="en-US" sz="1400" dirty="0"/>
              <a:t>                        {</a:t>
            </a:r>
          </a:p>
          <a:p>
            <a:r>
              <a:rPr lang="en-US" sz="1400" dirty="0"/>
              <a:t>                            "text": "Check to make sure that your baby is visible in the video frame on the screen and that your baby is positioned so that the camera can still capture your baby’s face even if the baby wiggles."</a:t>
            </a:r>
          </a:p>
          <a:p>
            <a:r>
              <a:rPr lang="en-US" sz="1400" dirty="0"/>
              <a:t>                        },</a:t>
            </a:r>
          </a:p>
          <a:p>
            <a:r>
              <a:rPr lang="en-US" sz="1400" dirty="0"/>
              <a:t>                        {</a:t>
            </a:r>
          </a:p>
          <a:p>
            <a:r>
              <a:rPr lang="en-US" sz="1400" dirty="0"/>
              <a:t>                            "text": "Once you're all set, you can begin!"</a:t>
            </a:r>
          </a:p>
          <a:p>
            <a:r>
              <a:rPr lang="en-US" sz="1400" dirty="0"/>
              <a:t>                        }</a:t>
            </a:r>
          </a:p>
          <a:p>
            <a:r>
              <a:rPr lang="en-US" sz="1400" dirty="0"/>
              <a:t>                    ]</a:t>
            </a:r>
          </a:p>
          <a:p>
            <a:r>
              <a:rPr lang="en-US" sz="1400" dirty="0"/>
              <a:t>                }</a:t>
            </a:r>
          </a:p>
          <a:p>
            <a:r>
              <a:rPr lang="en-US" sz="1400" dirty="0"/>
              <a:t>            ],</a:t>
            </a:r>
          </a:p>
          <a:p>
            <a:r>
              <a:rPr lang="en-US" sz="1400" dirty="0"/>
              <a:t>            "</a:t>
            </a:r>
            <a:r>
              <a:rPr lang="en-US" sz="1400" dirty="0" err="1"/>
              <a:t>nextButtonText</a:t>
            </a:r>
            <a:r>
              <a:rPr lang="en-US" sz="1400" dirty="0"/>
              <a:t>": "Start the videos! \n (At this time, your child should be in their high-chair or stroller)",</a:t>
            </a:r>
          </a:p>
          <a:p>
            <a:r>
              <a:rPr lang="en-US" sz="1400" dirty="0"/>
              <a:t>            "</a:t>
            </a:r>
            <a:r>
              <a:rPr lang="en-US" sz="1400" dirty="0" err="1"/>
              <a:t>showPreviousButton</a:t>
            </a:r>
            <a:r>
              <a:rPr lang="en-US" sz="1400" dirty="0"/>
              <a:t>": false,</a:t>
            </a:r>
          </a:p>
          <a:p>
            <a:r>
              <a:rPr lang="en-US" sz="1400" dirty="0"/>
              <a:t>            "</a:t>
            </a:r>
            <a:r>
              <a:rPr lang="en-US" sz="1400" dirty="0" err="1"/>
              <a:t>displayFullscreenOverride</a:t>
            </a:r>
            <a:r>
              <a:rPr lang="en-US" sz="1400" dirty="0"/>
              <a:t>": true,</a:t>
            </a:r>
          </a:p>
          <a:p>
            <a:r>
              <a:rPr lang="en-US" sz="1400" dirty="0"/>
              <a:t>            "</a:t>
            </a:r>
            <a:r>
              <a:rPr lang="en-US" sz="1400" dirty="0" err="1"/>
              <a:t>startRecordingAutomatically</a:t>
            </a:r>
            <a:r>
              <a:rPr lang="en-US" sz="1400" dirty="0"/>
              <a:t>": false</a:t>
            </a:r>
          </a:p>
          <a:p>
            <a:r>
              <a:rPr lang="en-US" sz="1400" dirty="0"/>
              <a:t>        }</a:t>
            </a:r>
          </a:p>
        </p:txBody>
      </p:sp>
    </p:spTree>
    <p:extLst>
      <p:ext uri="{BB962C8B-B14F-4D97-AF65-F5344CB8AC3E}">
        <p14:creationId xmlns:p14="http://schemas.microsoft.com/office/powerpoint/2010/main" val="19248941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xmlns="" id="{B0E13022-3594-C64F-89C7-86FD785EA438}"/>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xmlns="" id="{1F00118A-E172-3E48-999D-B2A926463647}"/>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t>        "video-config",</a:t>
            </a:r>
          </a:p>
          <a:p>
            <a:r>
              <a:rPr lang="en-US" dirty="0"/>
              <a:t>        "pre-study",</a:t>
            </a:r>
          </a:p>
          <a:p>
            <a:r>
              <a:rPr lang="en-US" dirty="0"/>
              <a:t>        "video-consent",</a:t>
            </a:r>
          </a:p>
          <a:p>
            <a:r>
              <a:rPr lang="en-US" dirty="0"/>
              <a:t>        "instructions-preview",</a:t>
            </a:r>
          </a:p>
          <a:p>
            <a:r>
              <a:rPr lang="en-US" dirty="0"/>
              <a:t>        "final-instructions",</a:t>
            </a:r>
          </a:p>
          <a:p>
            <a:r>
              <a:rPr lang="en-US" dirty="0"/>
              <a:t>        "cam-setup",</a:t>
            </a:r>
          </a:p>
          <a:p>
            <a:r>
              <a:rPr lang="en-US" dirty="0"/>
              <a:t>        "webcam-display",</a:t>
            </a:r>
          </a:p>
          <a:p>
            <a:r>
              <a:rPr lang="en-US" dirty="0">
                <a:highlight>
                  <a:srgbClr val="FFFF00"/>
                </a:highlight>
              </a:rPr>
              <a:t>        "test-trials",</a:t>
            </a:r>
          </a:p>
          <a:p>
            <a:r>
              <a:rPr lang="en-US" dirty="0"/>
              <a:t>        "exit-survey"</a:t>
            </a:r>
          </a:p>
        </p:txBody>
      </p:sp>
      <p:pic>
        <p:nvPicPr>
          <p:cNvPr id="2" name="Sample Trials" descr="Sample Trials">
            <a:hlinkClick r:id="" action="ppaction://media"/>
            <a:extLst>
              <a:ext uri="{FF2B5EF4-FFF2-40B4-BE49-F238E27FC236}">
                <a16:creationId xmlns:a16="http://schemas.microsoft.com/office/drawing/2014/main" xmlns="" id="{E317051E-B2D8-D349-8B05-3F0266D737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34611" y="554004"/>
            <a:ext cx="8049044" cy="5030652"/>
          </a:xfrm>
          <a:prstGeom prst="rect">
            <a:avLst/>
          </a:prstGeom>
        </p:spPr>
      </p:pic>
      <p:sp>
        <p:nvSpPr>
          <p:cNvPr id="3" name="Rectangle 2">
            <a:extLst>
              <a:ext uri="{FF2B5EF4-FFF2-40B4-BE49-F238E27FC236}">
                <a16:creationId xmlns:a16="http://schemas.microsoft.com/office/drawing/2014/main" xmlns="" id="{328154AA-0F61-A54F-9955-073A9A92EC5B}"/>
              </a:ext>
            </a:extLst>
          </p:cNvPr>
          <p:cNvSpPr/>
          <p:nvPr/>
        </p:nvSpPr>
        <p:spPr>
          <a:xfrm>
            <a:off x="7644385" y="6008340"/>
            <a:ext cx="3950197" cy="5913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en-US" dirty="0"/>
              <a:t>**screen recording (the study has audio but this doesn’t!)</a:t>
            </a:r>
          </a:p>
        </p:txBody>
      </p:sp>
    </p:spTree>
    <p:extLst>
      <p:ext uri="{BB962C8B-B14F-4D97-AF65-F5344CB8AC3E}">
        <p14:creationId xmlns:p14="http://schemas.microsoft.com/office/powerpoint/2010/main" val="38353739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469"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xmlns="" id="{8556A9CE-3F9F-CE43-81E0-F384DA772E80}"/>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xmlns="" id="{F73883FB-4352-E148-B18A-B0573CB8F98A}"/>
              </a:ext>
            </a:extLst>
          </p:cNvPr>
          <p:cNvPicPr>
            <a:picLocks noChangeAspect="1"/>
          </p:cNvPicPr>
          <p:nvPr/>
        </p:nvPicPr>
        <p:blipFill rotWithShape="1">
          <a:blip r:embed="rId3"/>
          <a:srcRect l="14554" t="13623" r="9281" b="9855"/>
          <a:stretch/>
        </p:blipFill>
        <p:spPr>
          <a:xfrm>
            <a:off x="3529810" y="854765"/>
            <a:ext cx="8357390" cy="5247861"/>
          </a:xfrm>
          <a:prstGeom prst="rect">
            <a:avLst/>
          </a:prstGeom>
        </p:spPr>
      </p:pic>
      <p:sp>
        <p:nvSpPr>
          <p:cNvPr id="6" name="TextBox 5">
            <a:extLst>
              <a:ext uri="{FF2B5EF4-FFF2-40B4-BE49-F238E27FC236}">
                <a16:creationId xmlns:a16="http://schemas.microsoft.com/office/drawing/2014/main" xmlns="" id="{5A464EB8-4BEF-FE43-9D0A-261BCE794E11}"/>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highlight>
                  <a:srgbClr val="FFFF00"/>
                </a:highlight>
              </a:rPr>
              <a:t>        "video-config",</a:t>
            </a:r>
          </a:p>
          <a:p>
            <a:r>
              <a:rPr lang="en-US" dirty="0"/>
              <a:t>        "pre-study",</a:t>
            </a:r>
          </a:p>
          <a:p>
            <a:r>
              <a:rPr lang="en-US" dirty="0"/>
              <a:t>        "video-consent",</a:t>
            </a:r>
          </a:p>
          <a:p>
            <a:r>
              <a:rPr lang="en-US" dirty="0"/>
              <a:t>        "instructions-preview",</a:t>
            </a:r>
          </a:p>
          <a:p>
            <a:r>
              <a:rPr lang="en-US" dirty="0"/>
              <a:t>        "final-instructions",</a:t>
            </a:r>
          </a:p>
          <a:p>
            <a:r>
              <a:rPr lang="en-US" dirty="0"/>
              <a:t>        "cam-setup",</a:t>
            </a:r>
          </a:p>
          <a:p>
            <a:r>
              <a:rPr lang="en-US" dirty="0"/>
              <a:t>        "webcam-display",</a:t>
            </a:r>
          </a:p>
          <a:p>
            <a:r>
              <a:rPr lang="en-US" dirty="0"/>
              <a:t>        "test-trials",</a:t>
            </a:r>
          </a:p>
          <a:p>
            <a:r>
              <a:rPr lang="en-US" dirty="0"/>
              <a:t>        "exit-survey"</a:t>
            </a:r>
          </a:p>
        </p:txBody>
      </p:sp>
    </p:spTree>
    <p:extLst>
      <p:ext uri="{BB962C8B-B14F-4D97-AF65-F5344CB8AC3E}">
        <p14:creationId xmlns:p14="http://schemas.microsoft.com/office/powerpoint/2010/main" val="13910128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59D1F24-CA3A-DA4C-AFCF-89C408AE47ED}"/>
              </a:ext>
            </a:extLst>
          </p:cNvPr>
          <p:cNvSpPr/>
          <p:nvPr/>
        </p:nvSpPr>
        <p:spPr>
          <a:xfrm>
            <a:off x="145773" y="243512"/>
            <a:ext cx="9336157" cy="6370975"/>
          </a:xfrm>
          <a:prstGeom prst="rect">
            <a:avLst/>
          </a:prstGeom>
        </p:spPr>
        <p:txBody>
          <a:bodyPr wrap="square">
            <a:spAutoFit/>
          </a:bodyPr>
          <a:lstStyle/>
          <a:p>
            <a:r>
              <a:rPr lang="en-US" sz="1200" dirty="0"/>
              <a:t>"test-trials": {</a:t>
            </a:r>
          </a:p>
          <a:p>
            <a:r>
              <a:rPr lang="en-US" sz="1200" dirty="0"/>
              <a:t>            "kind": "choice",</a:t>
            </a:r>
          </a:p>
          <a:p>
            <a:r>
              <a:rPr lang="en-US" sz="1200" dirty="0"/>
              <a:t>            "sampler": "random-parameter-set",</a:t>
            </a:r>
          </a:p>
          <a:p>
            <a:r>
              <a:rPr lang="en-US" sz="1200" dirty="0"/>
              <a:t>            "</a:t>
            </a:r>
            <a:r>
              <a:rPr lang="en-US" sz="1200" dirty="0" err="1"/>
              <a:t>frameList</a:t>
            </a:r>
            <a:r>
              <a:rPr lang="en-US" sz="1200" dirty="0"/>
              <a:t>": [</a:t>
            </a:r>
          </a:p>
          <a:p>
            <a:r>
              <a:rPr lang="en-US" sz="1200" dirty="0"/>
              <a:t>                {</a:t>
            </a:r>
          </a:p>
          <a:p>
            <a:r>
              <a:rPr lang="en-US" sz="1200" dirty="0"/>
              <a:t>                    "video": {</a:t>
            </a:r>
          </a:p>
          <a:p>
            <a:r>
              <a:rPr lang="en-US" sz="1200" dirty="0"/>
              <a:t>                        "loop": "false",</a:t>
            </a:r>
          </a:p>
          <a:p>
            <a:r>
              <a:rPr lang="en-US" sz="1200" dirty="0"/>
              <a:t>                        "source": "VIDEO1",</a:t>
            </a:r>
          </a:p>
          <a:p>
            <a:r>
              <a:rPr lang="en-US" sz="1200" dirty="0"/>
              <a:t>                        "position": "fill"</a:t>
            </a:r>
          </a:p>
          <a:p>
            <a:r>
              <a:rPr lang="en-US" sz="1200" dirty="0"/>
              <a:t>                    }</a:t>
            </a:r>
          </a:p>
          <a:p>
            <a:r>
              <a:rPr lang="en-US" sz="1200" dirty="0"/>
              <a:t>                },</a:t>
            </a:r>
          </a:p>
          <a:p>
            <a:r>
              <a:rPr lang="en-US" sz="1200" dirty="0"/>
              <a:t>                {</a:t>
            </a:r>
          </a:p>
          <a:p>
            <a:r>
              <a:rPr lang="en-US" sz="1200" dirty="0"/>
              <a:t>                    "video": {</a:t>
            </a:r>
          </a:p>
          <a:p>
            <a:r>
              <a:rPr lang="en-US" sz="1200" dirty="0"/>
              <a:t>                        "loop": "false",</a:t>
            </a:r>
          </a:p>
          <a:p>
            <a:r>
              <a:rPr lang="en-US" sz="1200" dirty="0"/>
              <a:t>                        "source": "VIDEO2",</a:t>
            </a:r>
          </a:p>
          <a:p>
            <a:r>
              <a:rPr lang="en-US" sz="1200" dirty="0"/>
              <a:t>                        "position": "fill"</a:t>
            </a:r>
          </a:p>
          <a:p>
            <a:r>
              <a:rPr lang="en-US" sz="1200" dirty="0"/>
              <a:t>                    }</a:t>
            </a:r>
          </a:p>
          <a:p>
            <a:r>
              <a:rPr lang="en-US" sz="1200" dirty="0"/>
              <a:t>                },</a:t>
            </a:r>
          </a:p>
          <a:p>
            <a:r>
              <a:rPr lang="en-US" sz="1200" dirty="0"/>
              <a:t>                {</a:t>
            </a:r>
          </a:p>
          <a:p>
            <a:r>
              <a:rPr lang="en-US" sz="1200" dirty="0"/>
              <a:t>                    "video": {</a:t>
            </a:r>
          </a:p>
          <a:p>
            <a:r>
              <a:rPr lang="en-US" sz="1200" dirty="0"/>
              <a:t>                        "loop": "false",</a:t>
            </a:r>
          </a:p>
          <a:p>
            <a:r>
              <a:rPr lang="en-US" sz="1200" dirty="0"/>
              <a:t>                        "source": "VIDEO3",</a:t>
            </a:r>
          </a:p>
          <a:p>
            <a:r>
              <a:rPr lang="en-US" sz="1200" dirty="0"/>
              <a:t>                        "position": "fill"</a:t>
            </a:r>
          </a:p>
          <a:p>
            <a:r>
              <a:rPr lang="en-US" sz="1200" dirty="0"/>
              <a:t>                    }</a:t>
            </a:r>
          </a:p>
          <a:p>
            <a:r>
              <a:rPr lang="en-US" sz="1200" dirty="0"/>
              <a:t>                },</a:t>
            </a:r>
          </a:p>
          <a:p>
            <a:r>
              <a:rPr lang="en-US" sz="1200" dirty="0"/>
              <a:t>                {</a:t>
            </a:r>
          </a:p>
          <a:p>
            <a:r>
              <a:rPr lang="en-US" sz="1200" dirty="0"/>
              <a:t>                    "video": {</a:t>
            </a:r>
          </a:p>
          <a:p>
            <a:r>
              <a:rPr lang="en-US" sz="1200" dirty="0"/>
              <a:t>                        "loop": "false",</a:t>
            </a:r>
          </a:p>
          <a:p>
            <a:r>
              <a:rPr lang="en-US" sz="1200" dirty="0"/>
              <a:t>                        "source": "VIDEO4",</a:t>
            </a:r>
          </a:p>
          <a:p>
            <a:r>
              <a:rPr lang="en-US" sz="1200" dirty="0"/>
              <a:t>                        "position": "fill"</a:t>
            </a:r>
          </a:p>
          <a:p>
            <a:r>
              <a:rPr lang="en-US" sz="1200" dirty="0"/>
              <a:t>                    }</a:t>
            </a:r>
          </a:p>
          <a:p>
            <a:r>
              <a:rPr lang="en-US" sz="1200" dirty="0"/>
              <a:t>                }</a:t>
            </a:r>
          </a:p>
          <a:p>
            <a:r>
              <a:rPr lang="en-US" sz="1200" dirty="0"/>
              <a:t>            ],</a:t>
            </a:r>
          </a:p>
          <a:p>
            <a:r>
              <a:rPr lang="en-US" sz="1200" dirty="0"/>
              <a:t>           </a:t>
            </a:r>
          </a:p>
        </p:txBody>
      </p:sp>
      <p:cxnSp>
        <p:nvCxnSpPr>
          <p:cNvPr id="6" name="Straight Arrow Connector 5">
            <a:extLst>
              <a:ext uri="{FF2B5EF4-FFF2-40B4-BE49-F238E27FC236}">
                <a16:creationId xmlns:a16="http://schemas.microsoft.com/office/drawing/2014/main" xmlns="" id="{1704DCC0-F64B-5548-8908-A75D9BEAC56B}"/>
              </a:ext>
            </a:extLst>
          </p:cNvPr>
          <p:cNvCxnSpPr>
            <a:cxnSpLocks/>
          </p:cNvCxnSpPr>
          <p:nvPr/>
        </p:nvCxnSpPr>
        <p:spPr>
          <a:xfrm flipH="1">
            <a:off x="2332383" y="1612626"/>
            <a:ext cx="377687"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xmlns="" id="{5D0FE981-29A6-374A-BD14-A22933211462}"/>
              </a:ext>
            </a:extLst>
          </p:cNvPr>
          <p:cNvCxnSpPr>
            <a:cxnSpLocks/>
          </p:cNvCxnSpPr>
          <p:nvPr/>
        </p:nvCxnSpPr>
        <p:spPr>
          <a:xfrm flipH="1">
            <a:off x="2345637" y="2915478"/>
            <a:ext cx="37105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xmlns="" id="{0DCF418F-3B5E-3C49-8B29-AB78109EBD9E}"/>
              </a:ext>
            </a:extLst>
          </p:cNvPr>
          <p:cNvCxnSpPr>
            <a:cxnSpLocks/>
          </p:cNvCxnSpPr>
          <p:nvPr/>
        </p:nvCxnSpPr>
        <p:spPr>
          <a:xfrm flipH="1">
            <a:off x="2345637" y="4193483"/>
            <a:ext cx="384313" cy="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xmlns="" id="{7C6208D0-52CD-FB4B-8710-6D3E82E07682}"/>
              </a:ext>
            </a:extLst>
          </p:cNvPr>
          <p:cNvCxnSpPr>
            <a:cxnSpLocks/>
          </p:cNvCxnSpPr>
          <p:nvPr/>
        </p:nvCxnSpPr>
        <p:spPr>
          <a:xfrm flipH="1">
            <a:off x="2345637" y="5471488"/>
            <a:ext cx="453885" cy="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xmlns="" id="{D386037A-D3AB-9641-9BD4-878C1075AC60}"/>
              </a:ext>
            </a:extLst>
          </p:cNvPr>
          <p:cNvSpPr txBox="1"/>
          <p:nvPr/>
        </p:nvSpPr>
        <p:spPr>
          <a:xfrm>
            <a:off x="5676809" y="2269147"/>
            <a:ext cx="4791825" cy="646331"/>
          </a:xfrm>
          <a:prstGeom prst="rect">
            <a:avLst/>
          </a:prstGeom>
          <a:noFill/>
        </p:spPr>
        <p:txBody>
          <a:bodyPr wrap="none" rtlCol="0">
            <a:spAutoFit/>
          </a:bodyPr>
          <a:lstStyle/>
          <a:p>
            <a:r>
              <a:rPr lang="en-US" dirty="0">
                <a:solidFill>
                  <a:srgbClr val="FF0000"/>
                </a:solidFill>
              </a:rPr>
              <a:t>These are the placeholders for videos</a:t>
            </a:r>
          </a:p>
          <a:p>
            <a:r>
              <a:rPr lang="en-US" dirty="0">
                <a:solidFill>
                  <a:srgbClr val="FF0000"/>
                </a:solidFill>
              </a:rPr>
              <a:t>The videos/orders are specified after (next slide)</a:t>
            </a:r>
          </a:p>
        </p:txBody>
      </p:sp>
    </p:spTree>
    <p:extLst>
      <p:ext uri="{BB962C8B-B14F-4D97-AF65-F5344CB8AC3E}">
        <p14:creationId xmlns:p14="http://schemas.microsoft.com/office/powerpoint/2010/main" val="25415554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59D1F24-CA3A-DA4C-AFCF-89C408AE47ED}"/>
              </a:ext>
            </a:extLst>
          </p:cNvPr>
          <p:cNvSpPr/>
          <p:nvPr/>
        </p:nvSpPr>
        <p:spPr>
          <a:xfrm>
            <a:off x="145773" y="243512"/>
            <a:ext cx="9336157" cy="6370975"/>
          </a:xfrm>
          <a:prstGeom prst="rect">
            <a:avLst/>
          </a:prstGeom>
        </p:spPr>
        <p:txBody>
          <a:bodyPr wrap="square">
            <a:spAutoFit/>
          </a:bodyPr>
          <a:lstStyle/>
          <a:p>
            <a:r>
              <a:rPr lang="en-US" sz="1200" dirty="0"/>
              <a:t>"test-trials": {</a:t>
            </a:r>
          </a:p>
          <a:p>
            <a:r>
              <a:rPr lang="en-US" sz="1200" dirty="0"/>
              <a:t>            "kind": "choice",</a:t>
            </a:r>
          </a:p>
          <a:p>
            <a:r>
              <a:rPr lang="en-US" sz="1200" dirty="0"/>
              <a:t>            "sampler": "random-parameter-set",</a:t>
            </a:r>
          </a:p>
          <a:p>
            <a:r>
              <a:rPr lang="en-US" sz="1200" dirty="0"/>
              <a:t>            "</a:t>
            </a:r>
            <a:r>
              <a:rPr lang="en-US" sz="1200" dirty="0" err="1"/>
              <a:t>frameList</a:t>
            </a:r>
            <a:r>
              <a:rPr lang="en-US" sz="1200" dirty="0"/>
              <a:t>": [</a:t>
            </a:r>
          </a:p>
          <a:p>
            <a:r>
              <a:rPr lang="en-US" sz="1200" dirty="0"/>
              <a:t>                {</a:t>
            </a:r>
          </a:p>
          <a:p>
            <a:r>
              <a:rPr lang="en-US" sz="1200" dirty="0"/>
              <a:t>                    "video": {</a:t>
            </a:r>
          </a:p>
          <a:p>
            <a:r>
              <a:rPr lang="en-US" sz="1200" dirty="0"/>
              <a:t>                        "loop": "false",</a:t>
            </a:r>
          </a:p>
          <a:p>
            <a:r>
              <a:rPr lang="en-US" sz="1200" dirty="0"/>
              <a:t>                        "source": "VIDEO1",</a:t>
            </a:r>
          </a:p>
          <a:p>
            <a:r>
              <a:rPr lang="en-US" sz="1200" dirty="0"/>
              <a:t>                        "position": "fill"</a:t>
            </a:r>
          </a:p>
          <a:p>
            <a:r>
              <a:rPr lang="en-US" sz="1200" dirty="0"/>
              <a:t>                    }</a:t>
            </a:r>
          </a:p>
          <a:p>
            <a:r>
              <a:rPr lang="en-US" sz="1200" dirty="0"/>
              <a:t>                },</a:t>
            </a:r>
          </a:p>
          <a:p>
            <a:r>
              <a:rPr lang="en-US" sz="1200" dirty="0"/>
              <a:t>                {</a:t>
            </a:r>
          </a:p>
          <a:p>
            <a:r>
              <a:rPr lang="en-US" sz="1200" dirty="0"/>
              <a:t>                    "video": {</a:t>
            </a:r>
          </a:p>
          <a:p>
            <a:r>
              <a:rPr lang="en-US" sz="1200" dirty="0"/>
              <a:t>                        "loop": "false",</a:t>
            </a:r>
          </a:p>
          <a:p>
            <a:r>
              <a:rPr lang="en-US" sz="1200" dirty="0"/>
              <a:t>                        "source": "VIDEO2",</a:t>
            </a:r>
          </a:p>
          <a:p>
            <a:r>
              <a:rPr lang="en-US" sz="1200" dirty="0"/>
              <a:t>                        "position": "fill"</a:t>
            </a:r>
          </a:p>
          <a:p>
            <a:r>
              <a:rPr lang="en-US" sz="1200" dirty="0"/>
              <a:t>                    }</a:t>
            </a:r>
          </a:p>
          <a:p>
            <a:r>
              <a:rPr lang="en-US" sz="1200" dirty="0"/>
              <a:t>                },</a:t>
            </a:r>
          </a:p>
          <a:p>
            <a:r>
              <a:rPr lang="en-US" sz="1200" dirty="0"/>
              <a:t>                {</a:t>
            </a:r>
          </a:p>
          <a:p>
            <a:r>
              <a:rPr lang="en-US" sz="1200" dirty="0"/>
              <a:t>                    "video": {</a:t>
            </a:r>
          </a:p>
          <a:p>
            <a:r>
              <a:rPr lang="en-US" sz="1200" dirty="0"/>
              <a:t>                        "loop": "false",</a:t>
            </a:r>
          </a:p>
          <a:p>
            <a:r>
              <a:rPr lang="en-US" sz="1200" dirty="0"/>
              <a:t>                        "source": "VIDEO3",</a:t>
            </a:r>
          </a:p>
          <a:p>
            <a:r>
              <a:rPr lang="en-US" sz="1200" dirty="0"/>
              <a:t>                        "position": "fill"</a:t>
            </a:r>
          </a:p>
          <a:p>
            <a:r>
              <a:rPr lang="en-US" sz="1200" dirty="0"/>
              <a:t>                    }</a:t>
            </a:r>
          </a:p>
          <a:p>
            <a:r>
              <a:rPr lang="en-US" sz="1200" dirty="0"/>
              <a:t>                },</a:t>
            </a:r>
          </a:p>
          <a:p>
            <a:r>
              <a:rPr lang="en-US" sz="1200" dirty="0"/>
              <a:t>                {</a:t>
            </a:r>
          </a:p>
          <a:p>
            <a:r>
              <a:rPr lang="en-US" sz="1200" dirty="0"/>
              <a:t>                    "video": {</a:t>
            </a:r>
          </a:p>
          <a:p>
            <a:r>
              <a:rPr lang="en-US" sz="1200" dirty="0"/>
              <a:t>                        "loop": "false",</a:t>
            </a:r>
          </a:p>
          <a:p>
            <a:r>
              <a:rPr lang="en-US" sz="1200" dirty="0"/>
              <a:t>                        "source": "VIDEO4",</a:t>
            </a:r>
          </a:p>
          <a:p>
            <a:r>
              <a:rPr lang="en-US" sz="1200" dirty="0"/>
              <a:t>                        "position": "fill"</a:t>
            </a:r>
          </a:p>
          <a:p>
            <a:r>
              <a:rPr lang="en-US" sz="1200" dirty="0"/>
              <a:t>                    }</a:t>
            </a:r>
          </a:p>
          <a:p>
            <a:r>
              <a:rPr lang="en-US" sz="1200" dirty="0"/>
              <a:t>                }</a:t>
            </a:r>
          </a:p>
          <a:p>
            <a:r>
              <a:rPr lang="en-US" sz="1200" dirty="0"/>
              <a:t>            ],</a:t>
            </a:r>
          </a:p>
          <a:p>
            <a:r>
              <a:rPr lang="en-US" sz="1200" dirty="0"/>
              <a:t>           </a:t>
            </a:r>
          </a:p>
        </p:txBody>
      </p:sp>
      <p:cxnSp>
        <p:nvCxnSpPr>
          <p:cNvPr id="6" name="Straight Arrow Connector 5">
            <a:extLst>
              <a:ext uri="{FF2B5EF4-FFF2-40B4-BE49-F238E27FC236}">
                <a16:creationId xmlns:a16="http://schemas.microsoft.com/office/drawing/2014/main" xmlns="" id="{1704DCC0-F64B-5548-8908-A75D9BEAC56B}"/>
              </a:ext>
            </a:extLst>
          </p:cNvPr>
          <p:cNvCxnSpPr>
            <a:cxnSpLocks/>
          </p:cNvCxnSpPr>
          <p:nvPr/>
        </p:nvCxnSpPr>
        <p:spPr>
          <a:xfrm flipH="1">
            <a:off x="2242931" y="1851166"/>
            <a:ext cx="377687"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7" name="Straight Arrow Connector 6">
            <a:extLst>
              <a:ext uri="{FF2B5EF4-FFF2-40B4-BE49-F238E27FC236}">
                <a16:creationId xmlns:a16="http://schemas.microsoft.com/office/drawing/2014/main" xmlns="" id="{5D0FE981-29A6-374A-BD14-A22933211462}"/>
              </a:ext>
            </a:extLst>
          </p:cNvPr>
          <p:cNvCxnSpPr>
            <a:cxnSpLocks/>
          </p:cNvCxnSpPr>
          <p:nvPr/>
        </p:nvCxnSpPr>
        <p:spPr>
          <a:xfrm flipH="1">
            <a:off x="2256185" y="3154018"/>
            <a:ext cx="371059" cy="0"/>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xmlns="" id="{0DCF418F-3B5E-3C49-8B29-AB78109EBD9E}"/>
              </a:ext>
            </a:extLst>
          </p:cNvPr>
          <p:cNvCxnSpPr>
            <a:cxnSpLocks/>
          </p:cNvCxnSpPr>
          <p:nvPr/>
        </p:nvCxnSpPr>
        <p:spPr>
          <a:xfrm flipH="1">
            <a:off x="2256185" y="4432023"/>
            <a:ext cx="384313" cy="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xmlns="" id="{7C6208D0-52CD-FB4B-8710-6D3E82E07682}"/>
              </a:ext>
            </a:extLst>
          </p:cNvPr>
          <p:cNvCxnSpPr>
            <a:cxnSpLocks/>
          </p:cNvCxnSpPr>
          <p:nvPr/>
        </p:nvCxnSpPr>
        <p:spPr>
          <a:xfrm flipH="1">
            <a:off x="2256185" y="5710028"/>
            <a:ext cx="453885" cy="1"/>
          </a:xfrm>
          <a:prstGeom prst="straightConnector1">
            <a:avLst/>
          </a:prstGeom>
          <a:ln w="38100">
            <a:solidFill>
              <a:srgbClr val="FF0000"/>
            </a:solidFill>
            <a:tailEnd type="triangle"/>
          </a:ln>
        </p:spPr>
        <p:style>
          <a:lnRef idx="1">
            <a:schemeClr val="accent2"/>
          </a:lnRef>
          <a:fillRef idx="0">
            <a:schemeClr val="accent2"/>
          </a:fillRef>
          <a:effectRef idx="0">
            <a:schemeClr val="accent2"/>
          </a:effectRef>
          <a:fontRef idx="minor">
            <a:schemeClr val="tx1"/>
          </a:fontRef>
        </p:style>
      </p:cxnSp>
      <p:sp>
        <p:nvSpPr>
          <p:cNvPr id="18" name="TextBox 17">
            <a:extLst>
              <a:ext uri="{FF2B5EF4-FFF2-40B4-BE49-F238E27FC236}">
                <a16:creationId xmlns:a16="http://schemas.microsoft.com/office/drawing/2014/main" xmlns="" id="{D386037A-D3AB-9641-9BD4-878C1075AC60}"/>
              </a:ext>
            </a:extLst>
          </p:cNvPr>
          <p:cNvSpPr txBox="1"/>
          <p:nvPr/>
        </p:nvSpPr>
        <p:spPr>
          <a:xfrm>
            <a:off x="4404600" y="2692353"/>
            <a:ext cx="6985643" cy="923330"/>
          </a:xfrm>
          <a:prstGeom prst="rect">
            <a:avLst/>
          </a:prstGeom>
          <a:noFill/>
        </p:spPr>
        <p:txBody>
          <a:bodyPr wrap="square" rtlCol="0">
            <a:spAutoFit/>
          </a:bodyPr>
          <a:lstStyle/>
          <a:p>
            <a:r>
              <a:rPr lang="en-US" dirty="0">
                <a:solidFill>
                  <a:srgbClr val="FF0000"/>
                </a:solidFill>
              </a:rPr>
              <a:t>Fill: the videos will fill to fit the screen. In this setting, the videos will maintain their original parameters</a:t>
            </a:r>
          </a:p>
          <a:p>
            <a:r>
              <a:rPr lang="en-US" dirty="0">
                <a:solidFill>
                  <a:srgbClr val="FF0000"/>
                </a:solidFill>
              </a:rPr>
              <a:t>**There are ways to get around this, but not in this specific template</a:t>
            </a:r>
          </a:p>
        </p:txBody>
      </p:sp>
    </p:spTree>
    <p:extLst>
      <p:ext uri="{BB962C8B-B14F-4D97-AF65-F5344CB8AC3E}">
        <p14:creationId xmlns:p14="http://schemas.microsoft.com/office/powerpoint/2010/main" val="14699505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59D1F24-CA3A-DA4C-AFCF-89C408AE47ED}"/>
              </a:ext>
            </a:extLst>
          </p:cNvPr>
          <p:cNvSpPr/>
          <p:nvPr/>
        </p:nvSpPr>
        <p:spPr>
          <a:xfrm>
            <a:off x="145773" y="243512"/>
            <a:ext cx="9336157" cy="6001643"/>
          </a:xfrm>
          <a:prstGeom prst="rect">
            <a:avLst/>
          </a:prstGeom>
        </p:spPr>
        <p:txBody>
          <a:bodyPr wrap="square">
            <a:spAutoFit/>
          </a:bodyPr>
          <a:lstStyle/>
          <a:p>
            <a:r>
              <a:rPr lang="en-US" sz="1200" dirty="0"/>
              <a:t>"</a:t>
            </a:r>
            <a:r>
              <a:rPr lang="en-US" sz="1200" dirty="0" err="1"/>
              <a:t>parameterSets</a:t>
            </a:r>
            <a:r>
              <a:rPr lang="en-US" sz="1200" dirty="0"/>
              <a:t>": [</a:t>
            </a:r>
          </a:p>
          <a:p>
            <a:r>
              <a:rPr lang="en-US" sz="1200" dirty="0"/>
              <a:t>                {</a:t>
            </a:r>
          </a:p>
          <a:p>
            <a:r>
              <a:rPr lang="en-US" sz="1200" dirty="0"/>
              <a:t>                    "VIDEO1": "LLLS_32_1500",</a:t>
            </a:r>
          </a:p>
          <a:p>
            <a:r>
              <a:rPr lang="en-US" sz="1200" dirty="0"/>
              <a:t>                    "VIDEO2": "RLRS_32_1500",</a:t>
            </a:r>
          </a:p>
          <a:p>
            <a:r>
              <a:rPr lang="en-US" sz="1200" dirty="0"/>
              <a:t>                    "VIDEO3": "LLRS_32_1500",</a:t>
            </a:r>
          </a:p>
          <a:p>
            <a:r>
              <a:rPr lang="en-US" sz="1200" dirty="0"/>
              <a:t>                    "VIDEO4": "RLLS_32_1500"</a:t>
            </a:r>
          </a:p>
          <a:p>
            <a:r>
              <a:rPr lang="en-US" sz="1200" dirty="0"/>
              <a:t>                },</a:t>
            </a:r>
          </a:p>
          <a:p>
            <a:r>
              <a:rPr lang="en-US" sz="1200" dirty="0"/>
              <a:t>                {</a:t>
            </a:r>
          </a:p>
          <a:p>
            <a:r>
              <a:rPr lang="en-US" sz="1200" dirty="0"/>
              <a:t>                    "VIDEO1": "LLLS_32_1500",</a:t>
            </a:r>
          </a:p>
          <a:p>
            <a:r>
              <a:rPr lang="en-US" sz="1200" dirty="0"/>
              <a:t>                    "VIDEO2": "RLRS_32_1500",</a:t>
            </a:r>
          </a:p>
          <a:p>
            <a:r>
              <a:rPr lang="en-US" sz="1200" dirty="0"/>
              <a:t>                    "VIDEO3": "RLLS_32_1500",</a:t>
            </a:r>
          </a:p>
          <a:p>
            <a:r>
              <a:rPr lang="en-US" sz="1200" dirty="0"/>
              <a:t>                    "VIDEO4": "LLRS_32_1500"</a:t>
            </a:r>
          </a:p>
          <a:p>
            <a:r>
              <a:rPr lang="en-US" sz="1200" dirty="0"/>
              <a:t>                },</a:t>
            </a:r>
          </a:p>
          <a:p>
            <a:r>
              <a:rPr lang="en-US" sz="1200" dirty="0"/>
              <a:t>                {</a:t>
            </a:r>
          </a:p>
          <a:p>
            <a:r>
              <a:rPr lang="en-US" sz="1200" dirty="0"/>
              <a:t>                    "VIDEO1": "RLRS_32_1500",</a:t>
            </a:r>
          </a:p>
          <a:p>
            <a:r>
              <a:rPr lang="en-US" sz="1200" dirty="0"/>
              <a:t>                    "VIDEO2": "LLLS_32_1500",</a:t>
            </a:r>
          </a:p>
          <a:p>
            <a:r>
              <a:rPr lang="en-US" sz="1200" dirty="0"/>
              <a:t>                    "VIDEO3": "LLRS_32_1500",</a:t>
            </a:r>
          </a:p>
          <a:p>
            <a:r>
              <a:rPr lang="en-US" sz="1200" dirty="0"/>
              <a:t>                    "VIDEO4": "RLLS_32_1500"</a:t>
            </a:r>
          </a:p>
          <a:p>
            <a:r>
              <a:rPr lang="en-US" sz="1200" dirty="0"/>
              <a:t>                },</a:t>
            </a:r>
          </a:p>
          <a:p>
            <a:r>
              <a:rPr lang="en-US" sz="1200" dirty="0"/>
              <a:t>                {</a:t>
            </a:r>
          </a:p>
          <a:p>
            <a:r>
              <a:rPr lang="en-US" sz="1200" dirty="0"/>
              <a:t>                    "VIDEO1": "RLRS_32_1500",</a:t>
            </a:r>
          </a:p>
          <a:p>
            <a:r>
              <a:rPr lang="en-US" sz="1200" dirty="0"/>
              <a:t>                    "VIDEO2": "LLLS_32_1500",</a:t>
            </a:r>
          </a:p>
          <a:p>
            <a:r>
              <a:rPr lang="en-US" sz="1200" dirty="0"/>
              <a:t>                    "VIDEO3": "RLLS_32_1500",</a:t>
            </a:r>
          </a:p>
          <a:p>
            <a:r>
              <a:rPr lang="en-US" sz="1200" dirty="0"/>
              <a:t>                    "VIDEO4": "LLRS_32_1500"</a:t>
            </a:r>
          </a:p>
          <a:p>
            <a:r>
              <a:rPr lang="en-US" sz="1200" dirty="0"/>
              <a:t>                },</a:t>
            </a:r>
          </a:p>
          <a:p>
            <a:r>
              <a:rPr lang="en-US" sz="1200" dirty="0"/>
              <a:t>                {</a:t>
            </a:r>
          </a:p>
          <a:p>
            <a:r>
              <a:rPr lang="en-US" sz="1200" dirty="0"/>
              <a:t>                    "VIDEO1": "LLLS_49_1500",</a:t>
            </a:r>
          </a:p>
          <a:p>
            <a:r>
              <a:rPr lang="en-US" sz="1200" dirty="0"/>
              <a:t>                    "VIDEO2": "RLRS_49_1500",</a:t>
            </a:r>
          </a:p>
          <a:p>
            <a:r>
              <a:rPr lang="en-US" sz="1200" dirty="0"/>
              <a:t>                    "VIDEO3": "LLRS_49_1500",</a:t>
            </a:r>
          </a:p>
          <a:p>
            <a:r>
              <a:rPr lang="en-US" sz="1200" dirty="0"/>
              <a:t>                    "VIDEO4": "RLLS_32_1500"</a:t>
            </a:r>
          </a:p>
          <a:p>
            <a:r>
              <a:rPr lang="en-US" sz="1200" dirty="0"/>
              <a:t>                }</a:t>
            </a:r>
          </a:p>
          <a:p>
            <a:r>
              <a:rPr lang="en-US" sz="1200" dirty="0"/>
              <a:t>     ]</a:t>
            </a:r>
          </a:p>
        </p:txBody>
      </p:sp>
      <p:sp>
        <p:nvSpPr>
          <p:cNvPr id="9" name="TextBox 8">
            <a:extLst>
              <a:ext uri="{FF2B5EF4-FFF2-40B4-BE49-F238E27FC236}">
                <a16:creationId xmlns:a16="http://schemas.microsoft.com/office/drawing/2014/main" xmlns="" id="{9CFD2C18-0285-C440-8810-4732E7CA006A}"/>
              </a:ext>
            </a:extLst>
          </p:cNvPr>
          <p:cNvSpPr txBox="1"/>
          <p:nvPr/>
        </p:nvSpPr>
        <p:spPr>
          <a:xfrm>
            <a:off x="4404600" y="2692353"/>
            <a:ext cx="6985643" cy="923330"/>
          </a:xfrm>
          <a:prstGeom prst="rect">
            <a:avLst/>
          </a:prstGeom>
          <a:noFill/>
        </p:spPr>
        <p:txBody>
          <a:bodyPr wrap="square" rtlCol="0">
            <a:spAutoFit/>
          </a:bodyPr>
          <a:lstStyle/>
          <a:p>
            <a:r>
              <a:rPr lang="en-US" dirty="0">
                <a:solidFill>
                  <a:srgbClr val="FF0000"/>
                </a:solidFill>
              </a:rPr>
              <a:t>This is a fixed order design (meaning I wrote out all the possible orders). You can use a randomizer or a nested randomizer (to randomize within randomization) if your study is too complicated to list out each order.</a:t>
            </a:r>
          </a:p>
        </p:txBody>
      </p:sp>
    </p:spTree>
    <p:extLst>
      <p:ext uri="{BB962C8B-B14F-4D97-AF65-F5344CB8AC3E}">
        <p14:creationId xmlns:p14="http://schemas.microsoft.com/office/powerpoint/2010/main" val="27244184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59D1F24-CA3A-DA4C-AFCF-89C408AE47ED}"/>
              </a:ext>
            </a:extLst>
          </p:cNvPr>
          <p:cNvSpPr/>
          <p:nvPr/>
        </p:nvSpPr>
        <p:spPr>
          <a:xfrm>
            <a:off x="145773" y="243512"/>
            <a:ext cx="9336157" cy="6494085"/>
          </a:xfrm>
          <a:prstGeom prst="rect">
            <a:avLst/>
          </a:prstGeom>
        </p:spPr>
        <p:txBody>
          <a:bodyPr wrap="square">
            <a:spAutoFit/>
          </a:bodyPr>
          <a:lstStyle/>
          <a:p>
            <a:r>
              <a:rPr lang="en-US" sz="1600" dirty="0"/>
              <a:t>"</a:t>
            </a:r>
            <a:r>
              <a:rPr lang="en-US" sz="1600" dirty="0" err="1"/>
              <a:t>commonFrameProperties</a:t>
            </a:r>
            <a:r>
              <a:rPr lang="en-US" sz="1600" dirty="0"/>
              <a:t>": {</a:t>
            </a:r>
          </a:p>
          <a:p>
            <a:r>
              <a:rPr lang="en-US" sz="1600" dirty="0"/>
              <a:t>                "kind": "exp-</a:t>
            </a:r>
            <a:r>
              <a:rPr lang="en-US" sz="1600" dirty="0" err="1"/>
              <a:t>lookit</a:t>
            </a:r>
            <a:r>
              <a:rPr lang="en-US" sz="1600" dirty="0"/>
              <a:t>-video",</a:t>
            </a:r>
          </a:p>
          <a:p>
            <a:r>
              <a:rPr lang="en-US" sz="1600" dirty="0"/>
              <a:t>                "</a:t>
            </a:r>
            <a:r>
              <a:rPr lang="en-US" sz="1600" dirty="0" err="1"/>
              <a:t>baseDir</a:t>
            </a:r>
            <a:r>
              <a:rPr lang="en-US" sz="1600" dirty="0"/>
              <a:t>": "https://</a:t>
            </a:r>
            <a:r>
              <a:rPr lang="en-US" sz="1600" dirty="0" err="1"/>
              <a:t>raw.githubusercontent.com</a:t>
            </a:r>
            <a:r>
              <a:rPr lang="en-US" sz="1600" dirty="0"/>
              <a:t>/ncuneo0711/</a:t>
            </a:r>
            <a:r>
              <a:rPr lang="en-US" sz="1600" dirty="0" err="1"/>
              <a:t>lookit</a:t>
            </a:r>
            <a:r>
              <a:rPr lang="en-US" sz="1600" dirty="0"/>
              <a:t>-stimuli-template/master/",</a:t>
            </a:r>
          </a:p>
          <a:p>
            <a:r>
              <a:rPr lang="en-US" sz="1600" dirty="0"/>
              <a:t>                "</a:t>
            </a:r>
            <a:r>
              <a:rPr lang="en-US" sz="1600" dirty="0" err="1"/>
              <a:t>pauseKey</a:t>
            </a:r>
            <a:r>
              <a:rPr lang="en-US" sz="1600" dirty="0"/>
              <a:t>": "x",</a:t>
            </a:r>
          </a:p>
          <a:p>
            <a:r>
              <a:rPr lang="en-US" sz="1600" dirty="0"/>
              <a:t>                "</a:t>
            </a:r>
            <a:r>
              <a:rPr lang="en-US" sz="1600" dirty="0" err="1"/>
              <a:t>pauseText</a:t>
            </a:r>
            <a:r>
              <a:rPr lang="en-US" sz="1600" dirty="0"/>
              <a:t>": "(You'll have a moment to turn around again.)",</a:t>
            </a:r>
          </a:p>
          <a:p>
            <a:r>
              <a:rPr lang="en-US" sz="1600" dirty="0"/>
              <a:t>                "</a:t>
            </a:r>
            <a:r>
              <a:rPr lang="en-US" sz="1600" dirty="0" err="1"/>
              <a:t>testCount</a:t>
            </a:r>
            <a:r>
              <a:rPr lang="en-US" sz="1600" dirty="0"/>
              <a:t>": 2,</a:t>
            </a:r>
          </a:p>
          <a:p>
            <a:r>
              <a:rPr lang="en-US" sz="1600" dirty="0"/>
              <a:t>                "</a:t>
            </a:r>
            <a:r>
              <a:rPr lang="en-US" sz="1600" dirty="0" err="1"/>
              <a:t>audioTypes</a:t>
            </a:r>
            <a:r>
              <a:rPr lang="en-US" sz="1600" dirty="0"/>
              <a:t>": [</a:t>
            </a:r>
          </a:p>
          <a:p>
            <a:r>
              <a:rPr lang="en-US" sz="1600" dirty="0"/>
              <a:t>                    "mp3",</a:t>
            </a:r>
          </a:p>
          <a:p>
            <a:r>
              <a:rPr lang="en-US" sz="1600" dirty="0"/>
              <a:t>                    "</a:t>
            </a:r>
            <a:r>
              <a:rPr lang="en-US" sz="1600" dirty="0" err="1"/>
              <a:t>ogg</a:t>
            </a:r>
            <a:r>
              <a:rPr lang="en-US" sz="1600" dirty="0"/>
              <a:t>"</a:t>
            </a:r>
          </a:p>
          <a:p>
            <a:r>
              <a:rPr lang="en-US" sz="1600" dirty="0"/>
              <a:t>                ],</a:t>
            </a:r>
          </a:p>
          <a:p>
            <a:r>
              <a:rPr lang="en-US" sz="1600" dirty="0"/>
              <a:t>                "</a:t>
            </a:r>
            <a:r>
              <a:rPr lang="en-US" sz="1600" dirty="0" err="1"/>
              <a:t>pauseAudio</a:t>
            </a:r>
            <a:r>
              <a:rPr lang="en-US" sz="1600" dirty="0"/>
              <a:t>": "Pause",</a:t>
            </a:r>
          </a:p>
          <a:p>
            <a:r>
              <a:rPr lang="en-US" sz="1600" dirty="0"/>
              <a:t>                "</a:t>
            </a:r>
            <a:r>
              <a:rPr lang="en-US" sz="1600" dirty="0" err="1"/>
              <a:t>pauseVideo</a:t>
            </a:r>
            <a:r>
              <a:rPr lang="en-US" sz="1600" dirty="0"/>
              <a:t>": "</a:t>
            </a:r>
            <a:r>
              <a:rPr lang="en-US" sz="1600" dirty="0" err="1"/>
              <a:t>elmono</a:t>
            </a:r>
            <a:r>
              <a:rPr lang="en-US" sz="1600" dirty="0"/>
              <a:t>",</a:t>
            </a:r>
          </a:p>
          <a:p>
            <a:r>
              <a:rPr lang="en-US" sz="1600" dirty="0"/>
              <a:t>                "</a:t>
            </a:r>
            <a:r>
              <a:rPr lang="en-US" sz="1600" dirty="0" err="1"/>
              <a:t>videoTypes</a:t>
            </a:r>
            <a:r>
              <a:rPr lang="en-US" sz="1600" dirty="0"/>
              <a:t>": [</a:t>
            </a:r>
          </a:p>
          <a:p>
            <a:r>
              <a:rPr lang="en-US" sz="1600" dirty="0"/>
              <a:t>                    "mp4",</a:t>
            </a:r>
          </a:p>
          <a:p>
            <a:r>
              <a:rPr lang="en-US" sz="1600" dirty="0"/>
              <a:t>                    "</a:t>
            </a:r>
            <a:r>
              <a:rPr lang="en-US" sz="1600" dirty="0" err="1"/>
              <a:t>webm</a:t>
            </a:r>
            <a:r>
              <a:rPr lang="en-US" sz="1600" dirty="0"/>
              <a:t>"</a:t>
            </a:r>
          </a:p>
          <a:p>
            <a:r>
              <a:rPr lang="en-US" sz="1600" dirty="0"/>
              <a:t>                ],</a:t>
            </a:r>
          </a:p>
          <a:p>
            <a:r>
              <a:rPr lang="en-US" sz="1600" dirty="0"/>
              <a:t>                "</a:t>
            </a:r>
            <a:r>
              <a:rPr lang="en-US" sz="1600" dirty="0" err="1"/>
              <a:t>autoProceed</a:t>
            </a:r>
            <a:r>
              <a:rPr lang="en-US" sz="1600" dirty="0"/>
              <a:t>": true,</a:t>
            </a:r>
          </a:p>
          <a:p>
            <a:r>
              <a:rPr lang="en-US" sz="1600" dirty="0"/>
              <a:t>                "</a:t>
            </a:r>
            <a:r>
              <a:rPr lang="en-US" sz="1600" dirty="0" err="1"/>
              <a:t>unpauseAudio</a:t>
            </a:r>
            <a:r>
              <a:rPr lang="en-US" sz="1600" dirty="0"/>
              <a:t>": "Resume",</a:t>
            </a:r>
          </a:p>
          <a:p>
            <a:r>
              <a:rPr lang="en-US" sz="1600" dirty="0"/>
              <a:t>                "</a:t>
            </a:r>
            <a:r>
              <a:rPr lang="en-US" sz="1600" dirty="0" err="1"/>
              <a:t>backgroundColor</a:t>
            </a:r>
            <a:r>
              <a:rPr lang="en-US" sz="1600" dirty="0"/>
              <a:t>": "white",</a:t>
            </a:r>
          </a:p>
          <a:p>
            <a:r>
              <a:rPr lang="en-US" sz="1600" dirty="0"/>
              <a:t>                "</a:t>
            </a:r>
            <a:r>
              <a:rPr lang="en-US" sz="1600" dirty="0" err="1"/>
              <a:t>requiredDuration</a:t>
            </a:r>
            <a:r>
              <a:rPr lang="en-US" sz="1600" dirty="0"/>
              <a:t>": 0,</a:t>
            </a:r>
          </a:p>
          <a:p>
            <a:r>
              <a:rPr lang="en-US" sz="1600" dirty="0"/>
              <a:t>                "</a:t>
            </a:r>
            <a:r>
              <a:rPr lang="en-US" sz="1600" dirty="0" err="1"/>
              <a:t>restartAfterPause</a:t>
            </a:r>
            <a:r>
              <a:rPr lang="en-US" sz="1600" dirty="0"/>
              <a:t>": true,</a:t>
            </a:r>
          </a:p>
          <a:p>
            <a:r>
              <a:rPr lang="en-US" sz="1600" dirty="0"/>
              <a:t>                "</a:t>
            </a:r>
            <a:r>
              <a:rPr lang="en-US" sz="1600" dirty="0" err="1"/>
              <a:t>requiredAudioCount</a:t>
            </a:r>
            <a:r>
              <a:rPr lang="en-US" sz="1600" dirty="0"/>
              <a:t>": 0,</a:t>
            </a:r>
          </a:p>
          <a:p>
            <a:r>
              <a:rPr lang="en-US" sz="1600" dirty="0"/>
              <a:t>                "</a:t>
            </a:r>
            <a:r>
              <a:rPr lang="en-US" sz="1600" dirty="0" err="1"/>
              <a:t>requiredVideoCount</a:t>
            </a:r>
            <a:r>
              <a:rPr lang="en-US" sz="1600" dirty="0"/>
              <a:t>": 1,</a:t>
            </a:r>
          </a:p>
          <a:p>
            <a:r>
              <a:rPr lang="en-US" sz="1600" dirty="0"/>
              <a:t>                "</a:t>
            </a:r>
            <a:r>
              <a:rPr lang="en-US" sz="1600" dirty="0" err="1"/>
              <a:t>pauseKeyDescription</a:t>
            </a:r>
            <a:r>
              <a:rPr lang="en-US" sz="1600" dirty="0"/>
              <a:t>": "X"</a:t>
            </a:r>
          </a:p>
          <a:p>
            <a:r>
              <a:rPr lang="en-US" sz="1600" dirty="0"/>
              <a:t>            }</a:t>
            </a:r>
          </a:p>
          <a:p>
            <a:r>
              <a:rPr lang="en-US" sz="1600" dirty="0"/>
              <a:t>        }</a:t>
            </a:r>
          </a:p>
        </p:txBody>
      </p:sp>
      <p:sp>
        <p:nvSpPr>
          <p:cNvPr id="9" name="TextBox 8">
            <a:extLst>
              <a:ext uri="{FF2B5EF4-FFF2-40B4-BE49-F238E27FC236}">
                <a16:creationId xmlns:a16="http://schemas.microsoft.com/office/drawing/2014/main" xmlns="" id="{9CFD2C18-0285-C440-8810-4732E7CA006A}"/>
              </a:ext>
            </a:extLst>
          </p:cNvPr>
          <p:cNvSpPr txBox="1"/>
          <p:nvPr/>
        </p:nvSpPr>
        <p:spPr>
          <a:xfrm>
            <a:off x="6968897" y="5740353"/>
            <a:ext cx="5077330" cy="646331"/>
          </a:xfrm>
          <a:prstGeom prst="rect">
            <a:avLst/>
          </a:prstGeom>
          <a:noFill/>
        </p:spPr>
        <p:txBody>
          <a:bodyPr wrap="square" rtlCol="0">
            <a:spAutoFit/>
          </a:bodyPr>
          <a:lstStyle/>
          <a:p>
            <a:r>
              <a:rPr lang="en-US" dirty="0">
                <a:solidFill>
                  <a:srgbClr val="FF0000"/>
                </a:solidFill>
              </a:rPr>
              <a:t>This is a feature that allows you to specify features that are the same across all videos</a:t>
            </a:r>
          </a:p>
        </p:txBody>
      </p:sp>
    </p:spTree>
    <p:extLst>
      <p:ext uri="{BB962C8B-B14F-4D97-AF65-F5344CB8AC3E}">
        <p14:creationId xmlns:p14="http://schemas.microsoft.com/office/powerpoint/2010/main" val="9120436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B59D1F24-CA3A-DA4C-AFCF-89C408AE47ED}"/>
              </a:ext>
            </a:extLst>
          </p:cNvPr>
          <p:cNvSpPr/>
          <p:nvPr/>
        </p:nvSpPr>
        <p:spPr>
          <a:xfrm>
            <a:off x="145773" y="243512"/>
            <a:ext cx="9336157" cy="6494085"/>
          </a:xfrm>
          <a:prstGeom prst="rect">
            <a:avLst/>
          </a:prstGeom>
        </p:spPr>
        <p:txBody>
          <a:bodyPr wrap="square">
            <a:spAutoFit/>
          </a:bodyPr>
          <a:lstStyle/>
          <a:p>
            <a:r>
              <a:rPr lang="en-US" sz="1600" dirty="0"/>
              <a:t>"</a:t>
            </a:r>
            <a:r>
              <a:rPr lang="en-US" sz="1600" dirty="0" err="1"/>
              <a:t>commonFrameProperties</a:t>
            </a:r>
            <a:r>
              <a:rPr lang="en-US" sz="1600" dirty="0"/>
              <a:t>": {</a:t>
            </a:r>
          </a:p>
          <a:p>
            <a:r>
              <a:rPr lang="en-US" sz="1600" dirty="0"/>
              <a:t>                "kind": "exp-</a:t>
            </a:r>
            <a:r>
              <a:rPr lang="en-US" sz="1600" dirty="0" err="1"/>
              <a:t>lookit</a:t>
            </a:r>
            <a:r>
              <a:rPr lang="en-US" sz="1600" dirty="0"/>
              <a:t>-video",</a:t>
            </a:r>
          </a:p>
          <a:p>
            <a:r>
              <a:rPr lang="en-US" sz="1600" dirty="0"/>
              <a:t>                "</a:t>
            </a:r>
            <a:r>
              <a:rPr lang="en-US" sz="1600" dirty="0" err="1"/>
              <a:t>baseDir</a:t>
            </a:r>
            <a:r>
              <a:rPr lang="en-US" sz="1600" dirty="0"/>
              <a:t>": "https://</a:t>
            </a:r>
            <a:r>
              <a:rPr lang="en-US" sz="1600" dirty="0" err="1"/>
              <a:t>raw.githubusercontent.com</a:t>
            </a:r>
            <a:r>
              <a:rPr lang="en-US" sz="1600" dirty="0"/>
              <a:t>/ncuneo0711/</a:t>
            </a:r>
            <a:r>
              <a:rPr lang="en-US" sz="1600" dirty="0" err="1"/>
              <a:t>lookit</a:t>
            </a:r>
            <a:r>
              <a:rPr lang="en-US" sz="1600" dirty="0"/>
              <a:t>-stimuli-template/master/",</a:t>
            </a:r>
          </a:p>
          <a:p>
            <a:r>
              <a:rPr lang="en-US" sz="1600" dirty="0"/>
              <a:t>                "</a:t>
            </a:r>
            <a:r>
              <a:rPr lang="en-US" sz="1600" dirty="0" err="1"/>
              <a:t>pauseKey</a:t>
            </a:r>
            <a:r>
              <a:rPr lang="en-US" sz="1600" dirty="0"/>
              <a:t>": "x",</a:t>
            </a:r>
          </a:p>
          <a:p>
            <a:r>
              <a:rPr lang="en-US" sz="1600" dirty="0"/>
              <a:t>                "</a:t>
            </a:r>
            <a:r>
              <a:rPr lang="en-US" sz="1600" dirty="0" err="1"/>
              <a:t>pauseText</a:t>
            </a:r>
            <a:r>
              <a:rPr lang="en-US" sz="1600" dirty="0"/>
              <a:t>": "(You'll have a moment to turn around again.)",</a:t>
            </a:r>
          </a:p>
          <a:p>
            <a:r>
              <a:rPr lang="en-US" sz="1600" dirty="0"/>
              <a:t>                "</a:t>
            </a:r>
            <a:r>
              <a:rPr lang="en-US" sz="1600" dirty="0" err="1"/>
              <a:t>testCount</a:t>
            </a:r>
            <a:r>
              <a:rPr lang="en-US" sz="1600" dirty="0"/>
              <a:t>": 2,</a:t>
            </a:r>
          </a:p>
          <a:p>
            <a:r>
              <a:rPr lang="en-US" sz="1600" dirty="0"/>
              <a:t>                "</a:t>
            </a:r>
            <a:r>
              <a:rPr lang="en-US" sz="1600" dirty="0" err="1"/>
              <a:t>audioTypes</a:t>
            </a:r>
            <a:r>
              <a:rPr lang="en-US" sz="1600" dirty="0"/>
              <a:t>": [</a:t>
            </a:r>
          </a:p>
          <a:p>
            <a:r>
              <a:rPr lang="en-US" sz="1600" dirty="0"/>
              <a:t>                    "mp3",</a:t>
            </a:r>
          </a:p>
          <a:p>
            <a:r>
              <a:rPr lang="en-US" sz="1600" dirty="0"/>
              <a:t>                    "</a:t>
            </a:r>
            <a:r>
              <a:rPr lang="en-US" sz="1600" dirty="0" err="1"/>
              <a:t>ogg</a:t>
            </a:r>
            <a:r>
              <a:rPr lang="en-US" sz="1600" dirty="0"/>
              <a:t>"</a:t>
            </a:r>
          </a:p>
          <a:p>
            <a:r>
              <a:rPr lang="en-US" sz="1600" dirty="0"/>
              <a:t>                ],</a:t>
            </a:r>
          </a:p>
          <a:p>
            <a:r>
              <a:rPr lang="en-US" sz="1600" dirty="0"/>
              <a:t>                "</a:t>
            </a:r>
            <a:r>
              <a:rPr lang="en-US" sz="1600" dirty="0" err="1"/>
              <a:t>pauseAudio</a:t>
            </a:r>
            <a:r>
              <a:rPr lang="en-US" sz="1600" dirty="0"/>
              <a:t>": "Pause",</a:t>
            </a:r>
          </a:p>
          <a:p>
            <a:r>
              <a:rPr lang="en-US" sz="1600" dirty="0"/>
              <a:t>                "</a:t>
            </a:r>
            <a:r>
              <a:rPr lang="en-US" sz="1600" dirty="0" err="1"/>
              <a:t>pauseVideo</a:t>
            </a:r>
            <a:r>
              <a:rPr lang="en-US" sz="1600" dirty="0"/>
              <a:t>": "</a:t>
            </a:r>
            <a:r>
              <a:rPr lang="en-US" sz="1600" dirty="0" err="1"/>
              <a:t>elmono</a:t>
            </a:r>
            <a:r>
              <a:rPr lang="en-US" sz="1600" dirty="0"/>
              <a:t>",</a:t>
            </a:r>
          </a:p>
          <a:p>
            <a:r>
              <a:rPr lang="en-US" sz="1600" dirty="0"/>
              <a:t>                "</a:t>
            </a:r>
            <a:r>
              <a:rPr lang="en-US" sz="1600" dirty="0" err="1"/>
              <a:t>videoTypes</a:t>
            </a:r>
            <a:r>
              <a:rPr lang="en-US" sz="1600" dirty="0"/>
              <a:t>": [</a:t>
            </a:r>
          </a:p>
          <a:p>
            <a:r>
              <a:rPr lang="en-US" sz="1600" dirty="0"/>
              <a:t>                    "mp4",</a:t>
            </a:r>
          </a:p>
          <a:p>
            <a:r>
              <a:rPr lang="en-US" sz="1600" dirty="0"/>
              <a:t>                    "</a:t>
            </a:r>
            <a:r>
              <a:rPr lang="en-US" sz="1600" dirty="0" err="1"/>
              <a:t>webm</a:t>
            </a:r>
            <a:r>
              <a:rPr lang="en-US" sz="1600" dirty="0"/>
              <a:t>"</a:t>
            </a:r>
          </a:p>
          <a:p>
            <a:r>
              <a:rPr lang="en-US" sz="1600" dirty="0"/>
              <a:t>                ],</a:t>
            </a:r>
          </a:p>
          <a:p>
            <a:r>
              <a:rPr lang="en-US" sz="1600" dirty="0"/>
              <a:t>                "</a:t>
            </a:r>
            <a:r>
              <a:rPr lang="en-US" sz="1600" dirty="0" err="1"/>
              <a:t>autoProceed</a:t>
            </a:r>
            <a:r>
              <a:rPr lang="en-US" sz="1600" dirty="0"/>
              <a:t>": true,</a:t>
            </a:r>
          </a:p>
          <a:p>
            <a:r>
              <a:rPr lang="en-US" sz="1600" dirty="0"/>
              <a:t>                "</a:t>
            </a:r>
            <a:r>
              <a:rPr lang="en-US" sz="1600" dirty="0" err="1"/>
              <a:t>unpauseAudio</a:t>
            </a:r>
            <a:r>
              <a:rPr lang="en-US" sz="1600" dirty="0"/>
              <a:t>": "Resume",</a:t>
            </a:r>
          </a:p>
          <a:p>
            <a:r>
              <a:rPr lang="en-US" sz="1600" dirty="0"/>
              <a:t>                "</a:t>
            </a:r>
            <a:r>
              <a:rPr lang="en-US" sz="1600" dirty="0" err="1"/>
              <a:t>backgroundColor</a:t>
            </a:r>
            <a:r>
              <a:rPr lang="en-US" sz="1600" dirty="0"/>
              <a:t>": "white",</a:t>
            </a:r>
          </a:p>
          <a:p>
            <a:r>
              <a:rPr lang="en-US" sz="1600" dirty="0"/>
              <a:t>                "</a:t>
            </a:r>
            <a:r>
              <a:rPr lang="en-US" sz="1600" dirty="0" err="1"/>
              <a:t>requiredDuration</a:t>
            </a:r>
            <a:r>
              <a:rPr lang="en-US" sz="1600" dirty="0"/>
              <a:t>": 0,</a:t>
            </a:r>
          </a:p>
          <a:p>
            <a:r>
              <a:rPr lang="en-US" sz="1600" dirty="0"/>
              <a:t>                "</a:t>
            </a:r>
            <a:r>
              <a:rPr lang="en-US" sz="1600" dirty="0" err="1"/>
              <a:t>restartAfterPause</a:t>
            </a:r>
            <a:r>
              <a:rPr lang="en-US" sz="1600" dirty="0"/>
              <a:t>": true,</a:t>
            </a:r>
          </a:p>
          <a:p>
            <a:r>
              <a:rPr lang="en-US" sz="1600" dirty="0"/>
              <a:t>                "</a:t>
            </a:r>
            <a:r>
              <a:rPr lang="en-US" sz="1600" dirty="0" err="1"/>
              <a:t>requiredAudioCount</a:t>
            </a:r>
            <a:r>
              <a:rPr lang="en-US" sz="1600" dirty="0"/>
              <a:t>": 0,</a:t>
            </a:r>
          </a:p>
          <a:p>
            <a:r>
              <a:rPr lang="en-US" sz="1600" dirty="0"/>
              <a:t>                "</a:t>
            </a:r>
            <a:r>
              <a:rPr lang="en-US" sz="1600" dirty="0" err="1"/>
              <a:t>requiredVideoCount</a:t>
            </a:r>
            <a:r>
              <a:rPr lang="en-US" sz="1600" dirty="0"/>
              <a:t>": 1,</a:t>
            </a:r>
          </a:p>
          <a:p>
            <a:r>
              <a:rPr lang="en-US" sz="1600" dirty="0"/>
              <a:t>                "</a:t>
            </a:r>
            <a:r>
              <a:rPr lang="en-US" sz="1600" dirty="0" err="1"/>
              <a:t>pauseKeyDescription</a:t>
            </a:r>
            <a:r>
              <a:rPr lang="en-US" sz="1600" dirty="0"/>
              <a:t>": "X"</a:t>
            </a:r>
          </a:p>
          <a:p>
            <a:r>
              <a:rPr lang="en-US" sz="1600" dirty="0"/>
              <a:t>            }</a:t>
            </a:r>
          </a:p>
          <a:p>
            <a:r>
              <a:rPr lang="en-US" sz="1600" dirty="0"/>
              <a:t>        }</a:t>
            </a:r>
          </a:p>
        </p:txBody>
      </p:sp>
      <p:sp>
        <p:nvSpPr>
          <p:cNvPr id="9" name="TextBox 8">
            <a:extLst>
              <a:ext uri="{FF2B5EF4-FFF2-40B4-BE49-F238E27FC236}">
                <a16:creationId xmlns:a16="http://schemas.microsoft.com/office/drawing/2014/main" xmlns="" id="{9CFD2C18-0285-C440-8810-4732E7CA006A}"/>
              </a:ext>
            </a:extLst>
          </p:cNvPr>
          <p:cNvSpPr txBox="1"/>
          <p:nvPr/>
        </p:nvSpPr>
        <p:spPr>
          <a:xfrm>
            <a:off x="3165522" y="492492"/>
            <a:ext cx="3062999" cy="369332"/>
          </a:xfrm>
          <a:prstGeom prst="rect">
            <a:avLst/>
          </a:prstGeom>
          <a:noFill/>
        </p:spPr>
        <p:txBody>
          <a:bodyPr wrap="square" rtlCol="0">
            <a:spAutoFit/>
          </a:bodyPr>
          <a:lstStyle/>
          <a:p>
            <a:r>
              <a:rPr lang="en-US" dirty="0">
                <a:solidFill>
                  <a:srgbClr val="FF0000"/>
                </a:solidFill>
              </a:rPr>
              <a:t>&lt;- Videos play in full screen</a:t>
            </a:r>
          </a:p>
        </p:txBody>
      </p:sp>
      <p:sp>
        <p:nvSpPr>
          <p:cNvPr id="5" name="TextBox 4">
            <a:extLst>
              <a:ext uri="{FF2B5EF4-FFF2-40B4-BE49-F238E27FC236}">
                <a16:creationId xmlns:a16="http://schemas.microsoft.com/office/drawing/2014/main" xmlns="" id="{3F42B278-2210-CF48-AA24-965E67930A32}"/>
              </a:ext>
            </a:extLst>
          </p:cNvPr>
          <p:cNvSpPr txBox="1"/>
          <p:nvPr/>
        </p:nvSpPr>
        <p:spPr>
          <a:xfrm>
            <a:off x="8844078" y="731464"/>
            <a:ext cx="3062999" cy="369332"/>
          </a:xfrm>
          <a:prstGeom prst="rect">
            <a:avLst/>
          </a:prstGeom>
          <a:noFill/>
        </p:spPr>
        <p:txBody>
          <a:bodyPr wrap="square" rtlCol="0">
            <a:spAutoFit/>
          </a:bodyPr>
          <a:lstStyle/>
          <a:p>
            <a:r>
              <a:rPr lang="en-US" dirty="0">
                <a:solidFill>
                  <a:srgbClr val="FF0000"/>
                </a:solidFill>
              </a:rPr>
              <a:t>&lt;- Location of stored videos</a:t>
            </a:r>
          </a:p>
        </p:txBody>
      </p:sp>
      <p:sp>
        <p:nvSpPr>
          <p:cNvPr id="6" name="TextBox 5">
            <a:extLst>
              <a:ext uri="{FF2B5EF4-FFF2-40B4-BE49-F238E27FC236}">
                <a16:creationId xmlns:a16="http://schemas.microsoft.com/office/drawing/2014/main" xmlns="" id="{05F38BF7-3BF1-B443-BCBB-6DE3F3D93101}"/>
              </a:ext>
            </a:extLst>
          </p:cNvPr>
          <p:cNvSpPr txBox="1"/>
          <p:nvPr/>
        </p:nvSpPr>
        <p:spPr>
          <a:xfrm>
            <a:off x="2555921" y="994780"/>
            <a:ext cx="3407557" cy="369332"/>
          </a:xfrm>
          <a:prstGeom prst="rect">
            <a:avLst/>
          </a:prstGeom>
          <a:noFill/>
        </p:spPr>
        <p:txBody>
          <a:bodyPr wrap="square" rtlCol="0">
            <a:spAutoFit/>
          </a:bodyPr>
          <a:lstStyle/>
          <a:p>
            <a:r>
              <a:rPr lang="en-US" dirty="0">
                <a:solidFill>
                  <a:srgbClr val="FF0000"/>
                </a:solidFill>
              </a:rPr>
              <a:t>&lt;- For parents to pause the study</a:t>
            </a:r>
          </a:p>
        </p:txBody>
      </p:sp>
      <p:sp>
        <p:nvSpPr>
          <p:cNvPr id="7" name="TextBox 6">
            <a:extLst>
              <a:ext uri="{FF2B5EF4-FFF2-40B4-BE49-F238E27FC236}">
                <a16:creationId xmlns:a16="http://schemas.microsoft.com/office/drawing/2014/main" xmlns="" id="{097968D9-7047-6640-A338-4B698DC4F1BC}"/>
              </a:ext>
            </a:extLst>
          </p:cNvPr>
          <p:cNvSpPr txBox="1"/>
          <p:nvPr/>
        </p:nvSpPr>
        <p:spPr>
          <a:xfrm>
            <a:off x="6096000" y="1213657"/>
            <a:ext cx="3407557" cy="369332"/>
          </a:xfrm>
          <a:prstGeom prst="rect">
            <a:avLst/>
          </a:prstGeom>
          <a:noFill/>
        </p:spPr>
        <p:txBody>
          <a:bodyPr wrap="square" rtlCol="0">
            <a:spAutoFit/>
          </a:bodyPr>
          <a:lstStyle/>
          <a:p>
            <a:r>
              <a:rPr lang="en-US" dirty="0">
                <a:solidFill>
                  <a:srgbClr val="FF0000"/>
                </a:solidFill>
              </a:rPr>
              <a:t>&lt;- When the study is paused</a:t>
            </a:r>
          </a:p>
        </p:txBody>
      </p:sp>
      <p:sp>
        <p:nvSpPr>
          <p:cNvPr id="8" name="TextBox 7">
            <a:extLst>
              <a:ext uri="{FF2B5EF4-FFF2-40B4-BE49-F238E27FC236}">
                <a16:creationId xmlns:a16="http://schemas.microsoft.com/office/drawing/2014/main" xmlns="" id="{03A457A6-00E1-524A-810E-AA1CFACA7290}"/>
              </a:ext>
            </a:extLst>
          </p:cNvPr>
          <p:cNvSpPr txBox="1"/>
          <p:nvPr/>
        </p:nvSpPr>
        <p:spPr>
          <a:xfrm>
            <a:off x="2140226" y="2110412"/>
            <a:ext cx="3407557" cy="369332"/>
          </a:xfrm>
          <a:prstGeom prst="rect">
            <a:avLst/>
          </a:prstGeom>
          <a:noFill/>
        </p:spPr>
        <p:txBody>
          <a:bodyPr wrap="square" rtlCol="0">
            <a:spAutoFit/>
          </a:bodyPr>
          <a:lstStyle/>
          <a:p>
            <a:r>
              <a:rPr lang="en-US" dirty="0">
                <a:solidFill>
                  <a:srgbClr val="FF0000"/>
                </a:solidFill>
              </a:rPr>
              <a:t>&lt;- Audio files</a:t>
            </a:r>
          </a:p>
        </p:txBody>
      </p:sp>
      <p:sp>
        <p:nvSpPr>
          <p:cNvPr id="10" name="TextBox 9">
            <a:extLst>
              <a:ext uri="{FF2B5EF4-FFF2-40B4-BE49-F238E27FC236}">
                <a16:creationId xmlns:a16="http://schemas.microsoft.com/office/drawing/2014/main" xmlns="" id="{FF8AE5CE-2606-9C4D-A2E6-58676C742DD2}"/>
              </a:ext>
            </a:extLst>
          </p:cNvPr>
          <p:cNvSpPr txBox="1"/>
          <p:nvPr/>
        </p:nvSpPr>
        <p:spPr>
          <a:xfrm>
            <a:off x="2140225" y="3474712"/>
            <a:ext cx="3407557" cy="369332"/>
          </a:xfrm>
          <a:prstGeom prst="rect">
            <a:avLst/>
          </a:prstGeom>
          <a:noFill/>
        </p:spPr>
        <p:txBody>
          <a:bodyPr wrap="square" rtlCol="0">
            <a:spAutoFit/>
          </a:bodyPr>
          <a:lstStyle/>
          <a:p>
            <a:r>
              <a:rPr lang="en-US" dirty="0">
                <a:solidFill>
                  <a:srgbClr val="FF0000"/>
                </a:solidFill>
              </a:rPr>
              <a:t>&lt;- Videos files</a:t>
            </a:r>
          </a:p>
        </p:txBody>
      </p:sp>
      <p:sp>
        <p:nvSpPr>
          <p:cNvPr id="11" name="TextBox 10">
            <a:extLst>
              <a:ext uri="{FF2B5EF4-FFF2-40B4-BE49-F238E27FC236}">
                <a16:creationId xmlns:a16="http://schemas.microsoft.com/office/drawing/2014/main" xmlns="" id="{246524A2-5BEB-6449-BB80-8A31F47EB2E8}"/>
              </a:ext>
            </a:extLst>
          </p:cNvPr>
          <p:cNvSpPr txBox="1"/>
          <p:nvPr/>
        </p:nvSpPr>
        <p:spPr>
          <a:xfrm>
            <a:off x="2993242" y="2660433"/>
            <a:ext cx="4056915" cy="369332"/>
          </a:xfrm>
          <a:prstGeom prst="rect">
            <a:avLst/>
          </a:prstGeom>
          <a:noFill/>
        </p:spPr>
        <p:txBody>
          <a:bodyPr wrap="square" rtlCol="0">
            <a:spAutoFit/>
          </a:bodyPr>
          <a:lstStyle/>
          <a:p>
            <a:r>
              <a:rPr lang="en-US" dirty="0">
                <a:solidFill>
                  <a:srgbClr val="FF0000"/>
                </a:solidFill>
              </a:rPr>
              <a:t>&lt;- Audio file for when the study pauses</a:t>
            </a:r>
          </a:p>
        </p:txBody>
      </p:sp>
      <p:sp>
        <p:nvSpPr>
          <p:cNvPr id="12" name="TextBox 11">
            <a:extLst>
              <a:ext uri="{FF2B5EF4-FFF2-40B4-BE49-F238E27FC236}">
                <a16:creationId xmlns:a16="http://schemas.microsoft.com/office/drawing/2014/main" xmlns="" id="{2EFC4D3C-47A5-574E-A3C2-0EF13DEA4A50}"/>
              </a:ext>
            </a:extLst>
          </p:cNvPr>
          <p:cNvSpPr txBox="1"/>
          <p:nvPr/>
        </p:nvSpPr>
        <p:spPr>
          <a:xfrm>
            <a:off x="3004055" y="2954567"/>
            <a:ext cx="4056915" cy="369332"/>
          </a:xfrm>
          <a:prstGeom prst="rect">
            <a:avLst/>
          </a:prstGeom>
          <a:noFill/>
        </p:spPr>
        <p:txBody>
          <a:bodyPr wrap="square" rtlCol="0">
            <a:spAutoFit/>
          </a:bodyPr>
          <a:lstStyle/>
          <a:p>
            <a:r>
              <a:rPr lang="en-US" dirty="0">
                <a:solidFill>
                  <a:srgbClr val="FF0000"/>
                </a:solidFill>
              </a:rPr>
              <a:t>&lt;- Video file for when the study pauses</a:t>
            </a:r>
          </a:p>
        </p:txBody>
      </p:sp>
      <p:sp>
        <p:nvSpPr>
          <p:cNvPr id="13" name="TextBox 12">
            <a:extLst>
              <a:ext uri="{FF2B5EF4-FFF2-40B4-BE49-F238E27FC236}">
                <a16:creationId xmlns:a16="http://schemas.microsoft.com/office/drawing/2014/main" xmlns="" id="{096237E1-382C-0348-B055-D6F54C0D7809}"/>
              </a:ext>
            </a:extLst>
          </p:cNvPr>
          <p:cNvSpPr txBox="1"/>
          <p:nvPr/>
        </p:nvSpPr>
        <p:spPr>
          <a:xfrm>
            <a:off x="3124979" y="5129696"/>
            <a:ext cx="8965095" cy="369332"/>
          </a:xfrm>
          <a:prstGeom prst="rect">
            <a:avLst/>
          </a:prstGeom>
          <a:noFill/>
        </p:spPr>
        <p:txBody>
          <a:bodyPr wrap="square" rtlCol="0">
            <a:spAutoFit/>
          </a:bodyPr>
          <a:lstStyle/>
          <a:p>
            <a:r>
              <a:rPr lang="en-US" dirty="0">
                <a:solidFill>
                  <a:srgbClr val="FF0000"/>
                </a:solidFill>
              </a:rPr>
              <a:t>&lt;- Replays video that was paused (you can have it progress to a different video)</a:t>
            </a:r>
          </a:p>
        </p:txBody>
      </p:sp>
      <p:sp>
        <p:nvSpPr>
          <p:cNvPr id="15" name="TextBox 14">
            <a:extLst>
              <a:ext uri="{FF2B5EF4-FFF2-40B4-BE49-F238E27FC236}">
                <a16:creationId xmlns:a16="http://schemas.microsoft.com/office/drawing/2014/main" xmlns="" id="{F2847E75-5EC4-CD44-AFEF-90CD7F6B1B24}"/>
              </a:ext>
            </a:extLst>
          </p:cNvPr>
          <p:cNvSpPr txBox="1"/>
          <p:nvPr/>
        </p:nvSpPr>
        <p:spPr>
          <a:xfrm>
            <a:off x="3407371" y="4431728"/>
            <a:ext cx="4056915" cy="369332"/>
          </a:xfrm>
          <a:prstGeom prst="rect">
            <a:avLst/>
          </a:prstGeom>
          <a:noFill/>
        </p:spPr>
        <p:txBody>
          <a:bodyPr wrap="square" rtlCol="0">
            <a:spAutoFit/>
          </a:bodyPr>
          <a:lstStyle/>
          <a:p>
            <a:r>
              <a:rPr lang="en-US" dirty="0">
                <a:solidFill>
                  <a:srgbClr val="FF0000"/>
                </a:solidFill>
              </a:rPr>
              <a:t>&lt;- Audio file for when the study resumes</a:t>
            </a:r>
          </a:p>
        </p:txBody>
      </p:sp>
      <p:sp>
        <p:nvSpPr>
          <p:cNvPr id="16" name="TextBox 15">
            <a:extLst>
              <a:ext uri="{FF2B5EF4-FFF2-40B4-BE49-F238E27FC236}">
                <a16:creationId xmlns:a16="http://schemas.microsoft.com/office/drawing/2014/main" xmlns="" id="{4E0EA409-E638-2942-BBBF-C73B6B981BE9}"/>
              </a:ext>
            </a:extLst>
          </p:cNvPr>
          <p:cNvSpPr txBox="1"/>
          <p:nvPr/>
        </p:nvSpPr>
        <p:spPr>
          <a:xfrm>
            <a:off x="3307977" y="4674485"/>
            <a:ext cx="8599100" cy="307777"/>
          </a:xfrm>
          <a:prstGeom prst="rect">
            <a:avLst/>
          </a:prstGeom>
          <a:noFill/>
        </p:spPr>
        <p:txBody>
          <a:bodyPr wrap="square" rtlCol="0">
            <a:spAutoFit/>
          </a:bodyPr>
          <a:lstStyle/>
          <a:p>
            <a:r>
              <a:rPr lang="en-US" sz="1400" dirty="0">
                <a:solidFill>
                  <a:srgbClr val="FF0000"/>
                </a:solidFill>
              </a:rPr>
              <a:t>&lt;- Background of screen that does not have video; beneficial to keep white (to maximize light on infants face) </a:t>
            </a:r>
          </a:p>
        </p:txBody>
      </p:sp>
      <p:sp>
        <p:nvSpPr>
          <p:cNvPr id="17" name="TextBox 16">
            <a:extLst>
              <a:ext uri="{FF2B5EF4-FFF2-40B4-BE49-F238E27FC236}">
                <a16:creationId xmlns:a16="http://schemas.microsoft.com/office/drawing/2014/main" xmlns="" id="{425441B2-AD26-5949-8CE2-D1BC91D5E5A3}"/>
              </a:ext>
            </a:extLst>
          </p:cNvPr>
          <p:cNvSpPr txBox="1"/>
          <p:nvPr/>
        </p:nvSpPr>
        <p:spPr>
          <a:xfrm>
            <a:off x="2710070" y="4139558"/>
            <a:ext cx="8965095" cy="369332"/>
          </a:xfrm>
          <a:prstGeom prst="rect">
            <a:avLst/>
          </a:prstGeom>
          <a:noFill/>
        </p:spPr>
        <p:txBody>
          <a:bodyPr wrap="square" rtlCol="0">
            <a:spAutoFit/>
          </a:bodyPr>
          <a:lstStyle/>
          <a:p>
            <a:r>
              <a:rPr lang="en-US" dirty="0">
                <a:solidFill>
                  <a:srgbClr val="FF0000"/>
                </a:solidFill>
              </a:rPr>
              <a:t>&lt;- Once a test trial ends, the next one begins (without having the parent click next)</a:t>
            </a:r>
          </a:p>
        </p:txBody>
      </p:sp>
    </p:spTree>
    <p:extLst>
      <p:ext uri="{BB962C8B-B14F-4D97-AF65-F5344CB8AC3E}">
        <p14:creationId xmlns:p14="http://schemas.microsoft.com/office/powerpoint/2010/main" val="19615834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xmlns="" id="{492B7148-EB72-9048-914B-20A88EBCDFA0}"/>
              </a:ext>
            </a:extLst>
          </p:cNvPr>
          <p:cNvPicPr>
            <a:picLocks noChangeAspect="1"/>
          </p:cNvPicPr>
          <p:nvPr/>
        </p:nvPicPr>
        <p:blipFill rotWithShape="1">
          <a:blip r:embed="rId2"/>
          <a:srcRect l="23568" t="13809" r="19394"/>
          <a:stretch/>
        </p:blipFill>
        <p:spPr>
          <a:xfrm>
            <a:off x="452469" y="473528"/>
            <a:ext cx="6258574" cy="5910943"/>
          </a:xfrm>
          <a:prstGeom prst="rect">
            <a:avLst/>
          </a:prstGeom>
        </p:spPr>
      </p:pic>
      <p:pic>
        <p:nvPicPr>
          <p:cNvPr id="6" name="Picture 5" descr="A screenshot of a social media post&#10;&#10;Description automatically generated">
            <a:extLst>
              <a:ext uri="{FF2B5EF4-FFF2-40B4-BE49-F238E27FC236}">
                <a16:creationId xmlns:a16="http://schemas.microsoft.com/office/drawing/2014/main" xmlns="" id="{A00BD61C-1B77-3842-BDDF-D7DDA4930D3A}"/>
              </a:ext>
            </a:extLst>
          </p:cNvPr>
          <p:cNvPicPr>
            <a:picLocks noChangeAspect="1"/>
          </p:cNvPicPr>
          <p:nvPr/>
        </p:nvPicPr>
        <p:blipFill rotWithShape="1">
          <a:blip r:embed="rId3"/>
          <a:srcRect l="25248" t="11667" r="21478"/>
          <a:stretch/>
        </p:blipFill>
        <p:spPr>
          <a:xfrm>
            <a:off x="5893902" y="473528"/>
            <a:ext cx="5845629" cy="6057900"/>
          </a:xfrm>
          <a:prstGeom prst="rect">
            <a:avLst/>
          </a:prstGeom>
        </p:spPr>
      </p:pic>
    </p:spTree>
    <p:extLst>
      <p:ext uri="{BB962C8B-B14F-4D97-AF65-F5344CB8AC3E}">
        <p14:creationId xmlns:p14="http://schemas.microsoft.com/office/powerpoint/2010/main" val="2467292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264DCC1-C6F7-E145-9779-A43E85105970}"/>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t>        "video-config",</a:t>
            </a:r>
          </a:p>
          <a:p>
            <a:r>
              <a:rPr lang="en-US" dirty="0"/>
              <a:t>        "pre-study",</a:t>
            </a:r>
          </a:p>
          <a:p>
            <a:r>
              <a:rPr lang="en-US" dirty="0"/>
              <a:t>        "video-consent",</a:t>
            </a:r>
          </a:p>
          <a:p>
            <a:r>
              <a:rPr lang="en-US" dirty="0"/>
              <a:t>        "instructions-preview",</a:t>
            </a:r>
          </a:p>
          <a:p>
            <a:r>
              <a:rPr lang="en-US" dirty="0"/>
              <a:t>        "final-instructions",</a:t>
            </a:r>
          </a:p>
          <a:p>
            <a:r>
              <a:rPr lang="en-US" dirty="0"/>
              <a:t>        "cam-setup",</a:t>
            </a:r>
          </a:p>
          <a:p>
            <a:r>
              <a:rPr lang="en-US" dirty="0"/>
              <a:t>        "webcam-display",</a:t>
            </a:r>
          </a:p>
          <a:p>
            <a:r>
              <a:rPr lang="en-US" dirty="0"/>
              <a:t>        "test-trials",</a:t>
            </a:r>
          </a:p>
          <a:p>
            <a:r>
              <a:rPr lang="en-US" dirty="0">
                <a:highlight>
                  <a:srgbClr val="FFFF00"/>
                </a:highlight>
              </a:rPr>
              <a:t>        "exit-survey"</a:t>
            </a:r>
          </a:p>
        </p:txBody>
      </p:sp>
      <p:cxnSp>
        <p:nvCxnSpPr>
          <p:cNvPr id="9" name="Straight Connector 8">
            <a:extLst>
              <a:ext uri="{FF2B5EF4-FFF2-40B4-BE49-F238E27FC236}">
                <a16:creationId xmlns:a16="http://schemas.microsoft.com/office/drawing/2014/main" xmlns="" id="{146ADA80-D8C2-D34C-933C-81A8DE23E09D}"/>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6" name="Picture 5" descr="A screenshot of a social media post&#10;&#10;Description automatically generated">
            <a:extLst>
              <a:ext uri="{FF2B5EF4-FFF2-40B4-BE49-F238E27FC236}">
                <a16:creationId xmlns:a16="http://schemas.microsoft.com/office/drawing/2014/main" xmlns="" id="{7A91A5A3-7422-6C47-B530-7EEDC8C66ABA}"/>
              </a:ext>
            </a:extLst>
          </p:cNvPr>
          <p:cNvPicPr>
            <a:picLocks noChangeAspect="1"/>
          </p:cNvPicPr>
          <p:nvPr/>
        </p:nvPicPr>
        <p:blipFill rotWithShape="1">
          <a:blip r:embed="rId3"/>
          <a:srcRect l="23568" t="16905" r="24752"/>
          <a:stretch/>
        </p:blipFill>
        <p:spPr>
          <a:xfrm>
            <a:off x="4877511" y="579664"/>
            <a:ext cx="5670745" cy="5698671"/>
          </a:xfrm>
          <a:prstGeom prst="rect">
            <a:avLst/>
          </a:prstGeom>
        </p:spPr>
      </p:pic>
    </p:spTree>
    <p:extLst>
      <p:ext uri="{BB962C8B-B14F-4D97-AF65-F5344CB8AC3E}">
        <p14:creationId xmlns:p14="http://schemas.microsoft.com/office/powerpoint/2010/main" val="371690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xmlns="" id="{9A745650-6C83-4947-9185-21E8C1725360}"/>
              </a:ext>
            </a:extLst>
          </p:cNvPr>
          <p:cNvSpPr/>
          <p:nvPr/>
        </p:nvSpPr>
        <p:spPr>
          <a:xfrm>
            <a:off x="82829" y="197000"/>
            <a:ext cx="5446867" cy="6986528"/>
          </a:xfrm>
          <a:prstGeom prst="rect">
            <a:avLst/>
          </a:prstGeom>
        </p:spPr>
        <p:txBody>
          <a:bodyPr wrap="square">
            <a:spAutoFit/>
          </a:bodyPr>
          <a:lstStyle/>
          <a:p>
            <a:r>
              <a:rPr lang="en-US" sz="1600" dirty="0"/>
              <a:t> "exit-survey": {</a:t>
            </a:r>
          </a:p>
          <a:p>
            <a:r>
              <a:rPr lang="en-US" sz="1600" dirty="0"/>
              <a:t>            "kind": "exp-</a:t>
            </a:r>
            <a:r>
              <a:rPr lang="en-US" sz="1600" dirty="0" err="1"/>
              <a:t>lookit</a:t>
            </a:r>
            <a:r>
              <a:rPr lang="en-US" sz="1600" dirty="0"/>
              <a:t>-exit-survey",</a:t>
            </a:r>
          </a:p>
          <a:p>
            <a:r>
              <a:rPr lang="en-US" sz="1600" dirty="0"/>
              <a:t>            "debriefing": {</a:t>
            </a:r>
          </a:p>
          <a:p>
            <a:r>
              <a:rPr lang="en-US" sz="1600" dirty="0"/>
              <a:t>                "text": "In this study, we are investigating whether infants can connect objects like the bouncing balls that they saw here  with sounds that sometimes are synchronized with the actions of one of those objects. We did this by showing 30 second videos of two bouncing objects and a sound that matched the bounce of one of those objects. \n\n We measure how much time your baby looks at each of the objects to determine whether your baby can tell which of the two bouncing balls is synchronized with the sound. Because babies look right or left for lots of reasons, we present multiple videos to get a more stable measure of what your baby prefers. Once the study ends, we measure your baby’s looking at each object and then aggregate your baby’s data with the data from the other babies participating in our study to obtain average trends. These trends allow us to determine whether babies prefer the synchronized or desynchronized object and whether average preferences change over time. \n\n There is no right or wrong preference; we just want to know what babies prefer naturally at different ages. If you’re interested in learning more about this topic, you can check out &lt;a </a:t>
            </a:r>
            <a:r>
              <a:rPr lang="en-US" sz="1600" dirty="0" err="1"/>
              <a:t>href</a:t>
            </a:r>
            <a:r>
              <a:rPr lang="en-US" sz="1600" dirty="0"/>
              <a:t>=”https://</a:t>
            </a:r>
            <a:r>
              <a:rPr lang="en-US" sz="1600" dirty="0" err="1"/>
              <a:t>www.youtube.com</a:t>
            </a:r>
            <a:r>
              <a:rPr lang="en-US" sz="1600" dirty="0"/>
              <a:t>/</a:t>
            </a:r>
            <a:r>
              <a:rPr lang="en-US" sz="1600" dirty="0" err="1"/>
              <a:t>watch?v</a:t>
            </a:r>
            <a:r>
              <a:rPr lang="en-US" sz="1600" dirty="0"/>
              <a:t>=eH5qxw6Pd1c” </a:t>
            </a:r>
            <a:r>
              <a:rPr lang="en-US" sz="1600" dirty="0" err="1"/>
              <a:t>rel</a:t>
            </a:r>
            <a:r>
              <a:rPr lang="en-US" sz="1600" dirty="0"/>
              <a:t>=”</a:t>
            </a:r>
            <a:r>
              <a:rPr lang="en-US" sz="1600" dirty="0" err="1"/>
              <a:t>noopener</a:t>
            </a:r>
            <a:r>
              <a:rPr lang="en-US" sz="1600" dirty="0"/>
              <a:t>”&gt;this talk by our lab director&lt;/a&gt;"</a:t>
            </a:r>
          </a:p>
          <a:p>
            <a:r>
              <a:rPr lang="en-US" sz="1600" dirty="0"/>
              <a:t>            }</a:t>
            </a:r>
          </a:p>
          <a:p>
            <a:r>
              <a:rPr lang="en-US" sz="1600" dirty="0"/>
              <a:t>        }</a:t>
            </a:r>
          </a:p>
        </p:txBody>
      </p:sp>
      <p:pic>
        <p:nvPicPr>
          <p:cNvPr id="7" name="Picture 6" descr="A screenshot of a social media post&#10;&#10;Description automatically generated">
            <a:extLst>
              <a:ext uri="{FF2B5EF4-FFF2-40B4-BE49-F238E27FC236}">
                <a16:creationId xmlns:a16="http://schemas.microsoft.com/office/drawing/2014/main" xmlns="" id="{E64887E7-D7F0-CC43-AC3F-959A8E8D92BA}"/>
              </a:ext>
            </a:extLst>
          </p:cNvPr>
          <p:cNvPicPr>
            <a:picLocks noChangeAspect="1"/>
          </p:cNvPicPr>
          <p:nvPr/>
        </p:nvPicPr>
        <p:blipFill rotWithShape="1">
          <a:blip r:embed="rId3"/>
          <a:srcRect l="23568" t="16905" r="24752"/>
          <a:stretch/>
        </p:blipFill>
        <p:spPr>
          <a:xfrm>
            <a:off x="6304702" y="751958"/>
            <a:ext cx="5327846" cy="5354083"/>
          </a:xfrm>
          <a:prstGeom prst="rect">
            <a:avLst/>
          </a:prstGeom>
        </p:spPr>
      </p:pic>
    </p:spTree>
    <p:extLst>
      <p:ext uri="{BB962C8B-B14F-4D97-AF65-F5344CB8AC3E}">
        <p14:creationId xmlns:p14="http://schemas.microsoft.com/office/powerpoint/2010/main" val="40527863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xmlns="" id="{9A745650-6C83-4947-9185-21E8C1725360}"/>
              </a:ext>
            </a:extLst>
          </p:cNvPr>
          <p:cNvSpPr/>
          <p:nvPr/>
        </p:nvSpPr>
        <p:spPr>
          <a:xfrm>
            <a:off x="82829" y="197000"/>
            <a:ext cx="5446867" cy="6986528"/>
          </a:xfrm>
          <a:prstGeom prst="rect">
            <a:avLst/>
          </a:prstGeom>
        </p:spPr>
        <p:txBody>
          <a:bodyPr wrap="square">
            <a:spAutoFit/>
          </a:bodyPr>
          <a:lstStyle/>
          <a:p>
            <a:r>
              <a:rPr lang="en-US" sz="1600" dirty="0"/>
              <a:t> "exit-survey": {</a:t>
            </a:r>
          </a:p>
          <a:p>
            <a:r>
              <a:rPr lang="en-US" sz="1600" dirty="0"/>
              <a:t>            "kind": "exp-</a:t>
            </a:r>
            <a:r>
              <a:rPr lang="en-US" sz="1600" dirty="0" err="1"/>
              <a:t>lookit</a:t>
            </a:r>
            <a:r>
              <a:rPr lang="en-US" sz="1600" dirty="0"/>
              <a:t>-exit-survey",</a:t>
            </a:r>
          </a:p>
          <a:p>
            <a:r>
              <a:rPr lang="en-US" sz="1600" dirty="0"/>
              <a:t>            "debriefing": {</a:t>
            </a:r>
          </a:p>
          <a:p>
            <a:r>
              <a:rPr lang="en-US" sz="1600" dirty="0"/>
              <a:t>                "text": "In this study, we are investigating whether infants can connect objects like the bouncing balls that they saw here  with sounds that sometimes are synchronized with the actions of one of those objects. We did this by showing 30 second videos of two bouncing objects and a sound that matched the bounce of one of those objects. \n\n We measure how much time your baby looks at each of the objects to determine whether your baby can tell which of the two bouncing balls is synchronized with the sound. Because babies look right or left for lots of reasons, we present multiple videos to get a more stable measure of what your baby prefers. Once the study ends, we measure your baby’s looking at each object and then aggregate your baby’s data with the data from the other babies participating in our study to obtain average trends. These trends allow us to determine whether babies prefer the synchronized or desynchronized object and whether average preferences change over time. \n\n There is no right or wrong preference; we just want to know what babies prefer naturally at different ages. If you’re interested in learning more about this topic, you can check out &lt;a </a:t>
            </a:r>
            <a:r>
              <a:rPr lang="en-US" sz="1600" dirty="0" err="1"/>
              <a:t>href</a:t>
            </a:r>
            <a:r>
              <a:rPr lang="en-US" sz="1600" dirty="0"/>
              <a:t>=”https://</a:t>
            </a:r>
            <a:r>
              <a:rPr lang="en-US" sz="1600" dirty="0" err="1"/>
              <a:t>www.youtube.com</a:t>
            </a:r>
            <a:r>
              <a:rPr lang="en-US" sz="1600" dirty="0"/>
              <a:t>/</a:t>
            </a:r>
            <a:r>
              <a:rPr lang="en-US" sz="1600" dirty="0" err="1"/>
              <a:t>watch?v</a:t>
            </a:r>
            <a:r>
              <a:rPr lang="en-US" sz="1600" dirty="0"/>
              <a:t>=eH5qxw6Pd1c” </a:t>
            </a:r>
            <a:r>
              <a:rPr lang="en-US" sz="1600" dirty="0" err="1"/>
              <a:t>rel</a:t>
            </a:r>
            <a:r>
              <a:rPr lang="en-US" sz="1600" dirty="0"/>
              <a:t>=”</a:t>
            </a:r>
            <a:r>
              <a:rPr lang="en-US" sz="1600" dirty="0" err="1"/>
              <a:t>noopener</a:t>
            </a:r>
            <a:r>
              <a:rPr lang="en-US" sz="1600" dirty="0"/>
              <a:t>”&gt;this talk by our lab director&lt;/a&gt;"</a:t>
            </a:r>
          </a:p>
          <a:p>
            <a:r>
              <a:rPr lang="en-US" sz="1600" dirty="0"/>
              <a:t>            }</a:t>
            </a:r>
          </a:p>
          <a:p>
            <a:r>
              <a:rPr lang="en-US" sz="1600" dirty="0"/>
              <a:t>        }</a:t>
            </a:r>
          </a:p>
        </p:txBody>
      </p:sp>
      <p:pic>
        <p:nvPicPr>
          <p:cNvPr id="7" name="Picture 6" descr="A screenshot of a social media post&#10;&#10;Description automatically generated">
            <a:extLst>
              <a:ext uri="{FF2B5EF4-FFF2-40B4-BE49-F238E27FC236}">
                <a16:creationId xmlns:a16="http://schemas.microsoft.com/office/drawing/2014/main" xmlns="" id="{E64887E7-D7F0-CC43-AC3F-959A8E8D92BA}"/>
              </a:ext>
            </a:extLst>
          </p:cNvPr>
          <p:cNvPicPr>
            <a:picLocks noChangeAspect="1"/>
          </p:cNvPicPr>
          <p:nvPr/>
        </p:nvPicPr>
        <p:blipFill rotWithShape="1">
          <a:blip r:embed="rId3"/>
          <a:srcRect l="23568" t="16905" r="24752"/>
          <a:stretch/>
        </p:blipFill>
        <p:spPr>
          <a:xfrm>
            <a:off x="6304702" y="751958"/>
            <a:ext cx="5327846" cy="5354083"/>
          </a:xfrm>
          <a:prstGeom prst="rect">
            <a:avLst/>
          </a:prstGeom>
        </p:spPr>
      </p:pic>
      <p:cxnSp>
        <p:nvCxnSpPr>
          <p:cNvPr id="4" name="Straight Arrow Connector 3">
            <a:extLst>
              <a:ext uri="{FF2B5EF4-FFF2-40B4-BE49-F238E27FC236}">
                <a16:creationId xmlns:a16="http://schemas.microsoft.com/office/drawing/2014/main" xmlns="" id="{19E3618C-6BC5-1F49-B604-A93B587E5774}"/>
              </a:ext>
            </a:extLst>
          </p:cNvPr>
          <p:cNvCxnSpPr/>
          <p:nvPr/>
        </p:nvCxnSpPr>
        <p:spPr>
          <a:xfrm flipH="1" flipV="1">
            <a:off x="3864864" y="6412992"/>
            <a:ext cx="682752" cy="2263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xmlns="" id="{3296DEC0-199F-A047-9478-3EF5195C01FC}"/>
              </a:ext>
            </a:extLst>
          </p:cNvPr>
          <p:cNvCxnSpPr>
            <a:cxnSpLocks/>
          </p:cNvCxnSpPr>
          <p:nvPr/>
        </p:nvCxnSpPr>
        <p:spPr>
          <a:xfrm flipH="1" flipV="1">
            <a:off x="9954768" y="4785361"/>
            <a:ext cx="98000" cy="54254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2CC712D9-B7B8-3447-AF50-BFDF98466638}"/>
              </a:ext>
            </a:extLst>
          </p:cNvPr>
          <p:cNvSpPr txBox="1"/>
          <p:nvPr/>
        </p:nvSpPr>
        <p:spPr>
          <a:xfrm>
            <a:off x="4735948" y="6493444"/>
            <a:ext cx="2720104" cy="369332"/>
          </a:xfrm>
          <a:prstGeom prst="rect">
            <a:avLst/>
          </a:prstGeom>
          <a:noFill/>
        </p:spPr>
        <p:txBody>
          <a:bodyPr wrap="none" rtlCol="0">
            <a:spAutoFit/>
          </a:bodyPr>
          <a:lstStyle/>
          <a:p>
            <a:r>
              <a:rPr lang="en-US" dirty="0"/>
              <a:t>For a directly clickable link!</a:t>
            </a:r>
          </a:p>
        </p:txBody>
      </p:sp>
    </p:spTree>
    <p:extLst>
      <p:ext uri="{BB962C8B-B14F-4D97-AF65-F5344CB8AC3E}">
        <p14:creationId xmlns:p14="http://schemas.microsoft.com/office/powerpoint/2010/main" val="224478134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2" name="Rectangle 1">
            <a:extLst>
              <a:ext uri="{FF2B5EF4-FFF2-40B4-BE49-F238E27FC236}">
                <a16:creationId xmlns:a16="http://schemas.microsoft.com/office/drawing/2014/main" xmlns="" id="{9A745650-6C83-4947-9185-21E8C1725360}"/>
              </a:ext>
            </a:extLst>
          </p:cNvPr>
          <p:cNvSpPr/>
          <p:nvPr/>
        </p:nvSpPr>
        <p:spPr>
          <a:xfrm>
            <a:off x="82829" y="197000"/>
            <a:ext cx="5446867" cy="6986528"/>
          </a:xfrm>
          <a:prstGeom prst="rect">
            <a:avLst/>
          </a:prstGeom>
        </p:spPr>
        <p:txBody>
          <a:bodyPr wrap="square">
            <a:spAutoFit/>
          </a:bodyPr>
          <a:lstStyle/>
          <a:p>
            <a:r>
              <a:rPr lang="en-US" sz="1600" dirty="0"/>
              <a:t> "exit-survey": {</a:t>
            </a:r>
          </a:p>
          <a:p>
            <a:r>
              <a:rPr lang="en-US" sz="1600" dirty="0"/>
              <a:t>            "kind": "exp-</a:t>
            </a:r>
            <a:r>
              <a:rPr lang="en-US" sz="1600" dirty="0" err="1"/>
              <a:t>lookit</a:t>
            </a:r>
            <a:r>
              <a:rPr lang="en-US" sz="1600" dirty="0"/>
              <a:t>-exit-survey",</a:t>
            </a:r>
          </a:p>
          <a:p>
            <a:r>
              <a:rPr lang="en-US" sz="1600" dirty="0"/>
              <a:t>            "debriefing": {</a:t>
            </a:r>
          </a:p>
          <a:p>
            <a:r>
              <a:rPr lang="en-US" sz="1600" dirty="0"/>
              <a:t>                "text": "In this study, we are investigating whether infants can connect objects like the bouncing balls that they saw here  with sounds that sometimes are synchronized with the actions of one of those objects. We did this by showing 30 second videos of two bouncing objects and a sound that matched the bounce of one of those objects. \n\n We measure how much time your baby looks at each of the objects to determine whether your baby can tell which of the two bouncing balls is synchronized with the sound. Because babies look right or left for lots of reasons, we present multiple videos to get a more stable measure of what your baby prefers. Once the study ends, we measure your baby’s looking at each object and then aggregate your baby’s data with the data from the other babies participating in our study to obtain average trends. These trends allow us to determine whether babies prefer the synchronized or desynchronized object and whether average preferences change over time. \n\n There is no right or wrong preference; we just want to know what babies prefer naturally at different ages. If you’re interested in learning more about this topic, you can check out &lt;a </a:t>
            </a:r>
            <a:r>
              <a:rPr lang="en-US" sz="1600" dirty="0" err="1"/>
              <a:t>href</a:t>
            </a:r>
            <a:r>
              <a:rPr lang="en-US" sz="1600" dirty="0"/>
              <a:t>=”https://</a:t>
            </a:r>
            <a:r>
              <a:rPr lang="en-US" sz="1600" dirty="0" err="1"/>
              <a:t>www.youtube.com</a:t>
            </a:r>
            <a:r>
              <a:rPr lang="en-US" sz="1600" dirty="0"/>
              <a:t>/</a:t>
            </a:r>
            <a:r>
              <a:rPr lang="en-US" sz="1600" dirty="0" err="1"/>
              <a:t>watch?v</a:t>
            </a:r>
            <a:r>
              <a:rPr lang="en-US" sz="1600" dirty="0"/>
              <a:t>=eH5qxw6Pd1c” </a:t>
            </a:r>
            <a:r>
              <a:rPr lang="en-US" sz="1600" dirty="0" err="1"/>
              <a:t>rel</a:t>
            </a:r>
            <a:r>
              <a:rPr lang="en-US" sz="1600" dirty="0"/>
              <a:t>=”</a:t>
            </a:r>
            <a:r>
              <a:rPr lang="en-US" sz="1600" dirty="0" err="1"/>
              <a:t>noopener</a:t>
            </a:r>
            <a:r>
              <a:rPr lang="en-US" sz="1600" dirty="0"/>
              <a:t>”&gt;this talk by our lab director&lt;/a&gt;"</a:t>
            </a:r>
          </a:p>
          <a:p>
            <a:r>
              <a:rPr lang="en-US" sz="1600" dirty="0"/>
              <a:t>            }</a:t>
            </a:r>
          </a:p>
          <a:p>
            <a:r>
              <a:rPr lang="en-US" sz="1600" dirty="0"/>
              <a:t>        }</a:t>
            </a:r>
          </a:p>
        </p:txBody>
      </p:sp>
      <p:pic>
        <p:nvPicPr>
          <p:cNvPr id="7" name="Picture 6" descr="A screenshot of a social media post&#10;&#10;Description automatically generated">
            <a:extLst>
              <a:ext uri="{FF2B5EF4-FFF2-40B4-BE49-F238E27FC236}">
                <a16:creationId xmlns:a16="http://schemas.microsoft.com/office/drawing/2014/main" xmlns="" id="{E64887E7-D7F0-CC43-AC3F-959A8E8D92BA}"/>
              </a:ext>
            </a:extLst>
          </p:cNvPr>
          <p:cNvPicPr>
            <a:picLocks noChangeAspect="1"/>
          </p:cNvPicPr>
          <p:nvPr/>
        </p:nvPicPr>
        <p:blipFill rotWithShape="1">
          <a:blip r:embed="rId3"/>
          <a:srcRect l="23568" t="16905" r="24752"/>
          <a:stretch/>
        </p:blipFill>
        <p:spPr>
          <a:xfrm>
            <a:off x="6304702" y="751958"/>
            <a:ext cx="5327846" cy="5354083"/>
          </a:xfrm>
          <a:prstGeom prst="rect">
            <a:avLst/>
          </a:prstGeom>
        </p:spPr>
      </p:pic>
      <p:cxnSp>
        <p:nvCxnSpPr>
          <p:cNvPr id="4" name="Straight Arrow Connector 3">
            <a:extLst>
              <a:ext uri="{FF2B5EF4-FFF2-40B4-BE49-F238E27FC236}">
                <a16:creationId xmlns:a16="http://schemas.microsoft.com/office/drawing/2014/main" xmlns="" id="{19E3618C-6BC5-1F49-B604-A93B587E5774}"/>
              </a:ext>
            </a:extLst>
          </p:cNvPr>
          <p:cNvCxnSpPr>
            <a:cxnSpLocks/>
          </p:cNvCxnSpPr>
          <p:nvPr/>
        </p:nvCxnSpPr>
        <p:spPr>
          <a:xfrm flipV="1">
            <a:off x="7456052" y="5437633"/>
            <a:ext cx="0" cy="536447"/>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xmlns="" id="{2CC712D9-B7B8-3447-AF50-BFDF98466638}"/>
              </a:ext>
            </a:extLst>
          </p:cNvPr>
          <p:cNvSpPr txBox="1"/>
          <p:nvPr/>
        </p:nvSpPr>
        <p:spPr>
          <a:xfrm>
            <a:off x="5870086" y="6334779"/>
            <a:ext cx="5236828" cy="523220"/>
          </a:xfrm>
          <a:prstGeom prst="rect">
            <a:avLst/>
          </a:prstGeom>
          <a:noFill/>
        </p:spPr>
        <p:txBody>
          <a:bodyPr wrap="square" rtlCol="0">
            <a:spAutoFit/>
          </a:bodyPr>
          <a:lstStyle/>
          <a:p>
            <a:r>
              <a:rPr lang="en-US" sz="1400" dirty="0">
                <a:hlinkClick r:id="rId4"/>
              </a:rPr>
              <a:t>https://lookit.github.io/lookit-frameplayer-docs/classes/Exp-lookit-exit-survey.html#property_showShareButton</a:t>
            </a:r>
            <a:endParaRPr lang="en-US" sz="1400" dirty="0"/>
          </a:p>
        </p:txBody>
      </p:sp>
      <p:sp>
        <p:nvSpPr>
          <p:cNvPr id="5" name="TextBox 4">
            <a:extLst>
              <a:ext uri="{FF2B5EF4-FFF2-40B4-BE49-F238E27FC236}">
                <a16:creationId xmlns:a16="http://schemas.microsoft.com/office/drawing/2014/main" xmlns="" id="{A688A282-6392-4E49-9CE6-8D0F5D6E1FE5}"/>
              </a:ext>
            </a:extLst>
          </p:cNvPr>
          <p:cNvSpPr txBox="1"/>
          <p:nvPr/>
        </p:nvSpPr>
        <p:spPr>
          <a:xfrm>
            <a:off x="6096000" y="6018152"/>
            <a:ext cx="3006913" cy="369332"/>
          </a:xfrm>
          <a:prstGeom prst="rect">
            <a:avLst/>
          </a:prstGeom>
          <a:noFill/>
        </p:spPr>
        <p:txBody>
          <a:bodyPr wrap="none" rtlCol="0">
            <a:spAutoFit/>
          </a:bodyPr>
          <a:lstStyle/>
          <a:p>
            <a:r>
              <a:rPr lang="en-US" dirty="0">
                <a:solidFill>
                  <a:srgbClr val="FF0000"/>
                </a:solidFill>
              </a:rPr>
              <a:t>If you don’t want this feature:</a:t>
            </a:r>
          </a:p>
        </p:txBody>
      </p:sp>
    </p:spTree>
    <p:extLst>
      <p:ext uri="{BB962C8B-B14F-4D97-AF65-F5344CB8AC3E}">
        <p14:creationId xmlns:p14="http://schemas.microsoft.com/office/powerpoint/2010/main" val="36186332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xmlns="" id="{8556A9CE-3F9F-CE43-81E0-F384DA772E80}"/>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5" name="Picture 4" descr="A screenshot of a cell phone&#10;&#10;Description automatically generated">
            <a:extLst>
              <a:ext uri="{FF2B5EF4-FFF2-40B4-BE49-F238E27FC236}">
                <a16:creationId xmlns:a16="http://schemas.microsoft.com/office/drawing/2014/main" xmlns="" id="{F73883FB-4352-E148-B18A-B0573CB8F98A}"/>
              </a:ext>
            </a:extLst>
          </p:cNvPr>
          <p:cNvPicPr>
            <a:picLocks noChangeAspect="1"/>
          </p:cNvPicPr>
          <p:nvPr/>
        </p:nvPicPr>
        <p:blipFill rotWithShape="1">
          <a:blip r:embed="rId3"/>
          <a:srcRect l="14554" t="13623" r="9281" b="9855"/>
          <a:stretch/>
        </p:blipFill>
        <p:spPr>
          <a:xfrm>
            <a:off x="3529810" y="854765"/>
            <a:ext cx="8357390" cy="5247861"/>
          </a:xfrm>
          <a:prstGeom prst="rect">
            <a:avLst/>
          </a:prstGeom>
        </p:spPr>
      </p:pic>
      <p:cxnSp>
        <p:nvCxnSpPr>
          <p:cNvPr id="14" name="Straight Arrow Connector 13">
            <a:extLst>
              <a:ext uri="{FF2B5EF4-FFF2-40B4-BE49-F238E27FC236}">
                <a16:creationId xmlns:a16="http://schemas.microsoft.com/office/drawing/2014/main" xmlns="" id="{95F14F0A-7E87-F042-B71D-CDD3B09C8E98}"/>
              </a:ext>
            </a:extLst>
          </p:cNvPr>
          <p:cNvCxnSpPr>
            <a:cxnSpLocks/>
          </p:cNvCxnSpPr>
          <p:nvPr/>
        </p:nvCxnSpPr>
        <p:spPr>
          <a:xfrm flipH="1">
            <a:off x="10177670" y="3061252"/>
            <a:ext cx="85476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B0ABD1EE-B3B5-7C41-A797-AEDEF2326ED1}"/>
              </a:ext>
            </a:extLst>
          </p:cNvPr>
          <p:cNvCxnSpPr>
            <a:cxnSpLocks/>
          </p:cNvCxnSpPr>
          <p:nvPr/>
        </p:nvCxnSpPr>
        <p:spPr>
          <a:xfrm flipH="1" flipV="1">
            <a:off x="9137376" y="3969026"/>
            <a:ext cx="821633" cy="5035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xmlns="" id="{0B477961-853B-EB4A-9071-F751DECA0D39}"/>
              </a:ext>
            </a:extLst>
          </p:cNvPr>
          <p:cNvCxnSpPr>
            <a:cxnSpLocks/>
          </p:cNvCxnSpPr>
          <p:nvPr/>
        </p:nvCxnSpPr>
        <p:spPr>
          <a:xfrm flipH="1">
            <a:off x="10210803" y="5559286"/>
            <a:ext cx="821632" cy="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BBAEF409-9E61-4049-BC58-4C70E779A25B}"/>
              </a:ext>
            </a:extLst>
          </p:cNvPr>
          <p:cNvSpPr txBox="1"/>
          <p:nvPr/>
        </p:nvSpPr>
        <p:spPr>
          <a:xfrm>
            <a:off x="3832246" y="5848212"/>
            <a:ext cx="7752517" cy="921001"/>
          </a:xfrm>
          <a:prstGeom prst="rect">
            <a:avLst/>
          </a:prstGeom>
          <a:solidFill>
            <a:schemeClr val="bg1"/>
          </a:solidFill>
        </p:spPr>
        <p:txBody>
          <a:bodyPr wrap="square" rtlCol="0">
            <a:spAutoFit/>
          </a:bodyPr>
          <a:lstStyle/>
          <a:p>
            <a:r>
              <a:rPr lang="en-US" dirty="0">
                <a:solidFill>
                  <a:srgbClr val="FF0000"/>
                </a:solidFill>
              </a:rPr>
              <a:t>All 3 of these buttons need to be green in order to progress. This ensures that the camera and mic are working, and that if for some reason the browser refreshes, the camera/mic can be found again</a:t>
            </a:r>
          </a:p>
        </p:txBody>
      </p:sp>
      <p:sp>
        <p:nvSpPr>
          <p:cNvPr id="9" name="TextBox 8">
            <a:extLst>
              <a:ext uri="{FF2B5EF4-FFF2-40B4-BE49-F238E27FC236}">
                <a16:creationId xmlns:a16="http://schemas.microsoft.com/office/drawing/2014/main" xmlns="" id="{78278425-BA5D-994A-A87A-BB358C5B14DB}"/>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highlight>
                  <a:srgbClr val="FFFF00"/>
                </a:highlight>
              </a:rPr>
              <a:t>        "video-config",</a:t>
            </a:r>
          </a:p>
          <a:p>
            <a:r>
              <a:rPr lang="en-US" dirty="0"/>
              <a:t>        "pre-study",</a:t>
            </a:r>
          </a:p>
          <a:p>
            <a:r>
              <a:rPr lang="en-US" dirty="0"/>
              <a:t>        "video-consent",</a:t>
            </a:r>
          </a:p>
          <a:p>
            <a:r>
              <a:rPr lang="en-US" dirty="0"/>
              <a:t>        "instructions-preview",</a:t>
            </a:r>
          </a:p>
          <a:p>
            <a:r>
              <a:rPr lang="en-US" dirty="0"/>
              <a:t>        "final-instructions",</a:t>
            </a:r>
          </a:p>
          <a:p>
            <a:r>
              <a:rPr lang="en-US" dirty="0"/>
              <a:t>        "cam-setup",</a:t>
            </a:r>
          </a:p>
          <a:p>
            <a:r>
              <a:rPr lang="en-US" dirty="0"/>
              <a:t>        "webcam-display",</a:t>
            </a:r>
          </a:p>
          <a:p>
            <a:r>
              <a:rPr lang="en-US" dirty="0"/>
              <a:t>        "test-trials",</a:t>
            </a:r>
          </a:p>
          <a:p>
            <a:r>
              <a:rPr lang="en-US" dirty="0"/>
              <a:t>        "exit-survey"</a:t>
            </a:r>
          </a:p>
        </p:txBody>
      </p:sp>
    </p:spTree>
    <p:extLst>
      <p:ext uri="{BB962C8B-B14F-4D97-AF65-F5344CB8AC3E}">
        <p14:creationId xmlns:p14="http://schemas.microsoft.com/office/powerpoint/2010/main" val="23850551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Straight Connector 5">
            <a:extLst>
              <a:ext uri="{FF2B5EF4-FFF2-40B4-BE49-F238E27FC236}">
                <a16:creationId xmlns:a16="http://schemas.microsoft.com/office/drawing/2014/main" xmlns="" id="{F00BB5DC-1F49-704B-8E6F-99556809D3D9}"/>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pic>
        <p:nvPicPr>
          <p:cNvPr id="3" name="Picture 2" descr="A screenshot of a social media post&#10;&#10;Description automatically generated">
            <a:extLst>
              <a:ext uri="{FF2B5EF4-FFF2-40B4-BE49-F238E27FC236}">
                <a16:creationId xmlns:a16="http://schemas.microsoft.com/office/drawing/2014/main" xmlns="" id="{F54D6141-2D54-1F4A-8352-9ABE4BDAE9F0}"/>
              </a:ext>
            </a:extLst>
          </p:cNvPr>
          <p:cNvPicPr>
            <a:picLocks noChangeAspect="1"/>
          </p:cNvPicPr>
          <p:nvPr/>
        </p:nvPicPr>
        <p:blipFill rotWithShape="1">
          <a:blip r:embed="rId3"/>
          <a:srcRect l="23568" t="15952" r="11359" b="22143"/>
          <a:stretch/>
        </p:blipFill>
        <p:spPr>
          <a:xfrm>
            <a:off x="4257027" y="1306285"/>
            <a:ext cx="7140318" cy="4245429"/>
          </a:xfrm>
          <a:prstGeom prst="rect">
            <a:avLst/>
          </a:prstGeom>
        </p:spPr>
      </p:pic>
      <p:sp>
        <p:nvSpPr>
          <p:cNvPr id="8" name="TextBox 7">
            <a:extLst>
              <a:ext uri="{FF2B5EF4-FFF2-40B4-BE49-F238E27FC236}">
                <a16:creationId xmlns:a16="http://schemas.microsoft.com/office/drawing/2014/main" xmlns="" id="{C43B8B58-0833-E843-A749-A0C3B6C9A1BD}"/>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t>        "video-config",</a:t>
            </a:r>
          </a:p>
          <a:p>
            <a:r>
              <a:rPr lang="en-US" dirty="0">
                <a:highlight>
                  <a:srgbClr val="FFFF00"/>
                </a:highlight>
              </a:rPr>
              <a:t>        "pre-study",</a:t>
            </a:r>
          </a:p>
          <a:p>
            <a:r>
              <a:rPr lang="en-US" dirty="0"/>
              <a:t>        "video-consent",</a:t>
            </a:r>
          </a:p>
          <a:p>
            <a:r>
              <a:rPr lang="en-US" dirty="0"/>
              <a:t>        "instructions-preview",</a:t>
            </a:r>
          </a:p>
          <a:p>
            <a:r>
              <a:rPr lang="en-US" dirty="0"/>
              <a:t>        "final-instructions",</a:t>
            </a:r>
          </a:p>
          <a:p>
            <a:r>
              <a:rPr lang="en-US" dirty="0"/>
              <a:t>        "cam-setup",</a:t>
            </a:r>
          </a:p>
          <a:p>
            <a:r>
              <a:rPr lang="en-US" dirty="0"/>
              <a:t>        "webcam-display",</a:t>
            </a:r>
          </a:p>
          <a:p>
            <a:r>
              <a:rPr lang="en-US" dirty="0"/>
              <a:t>        "test-trials",</a:t>
            </a:r>
          </a:p>
          <a:p>
            <a:r>
              <a:rPr lang="en-US" dirty="0"/>
              <a:t>        "exit-survey"</a:t>
            </a:r>
          </a:p>
        </p:txBody>
      </p:sp>
    </p:spTree>
    <p:extLst>
      <p:ext uri="{BB962C8B-B14F-4D97-AF65-F5344CB8AC3E}">
        <p14:creationId xmlns:p14="http://schemas.microsoft.com/office/powerpoint/2010/main" val="4825531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2CDC5CA-DDA0-F841-BBD6-ECEF398E647F}"/>
              </a:ext>
            </a:extLst>
          </p:cNvPr>
          <p:cNvSpPr/>
          <p:nvPr/>
        </p:nvSpPr>
        <p:spPr>
          <a:xfrm>
            <a:off x="0" y="366623"/>
            <a:ext cx="5406887" cy="6186309"/>
          </a:xfrm>
          <a:prstGeom prst="rect">
            <a:avLst/>
          </a:prstGeom>
        </p:spPr>
        <p:txBody>
          <a:bodyPr wrap="square">
            <a:spAutoFit/>
          </a:bodyPr>
          <a:lstStyle/>
          <a:p>
            <a:r>
              <a:rPr lang="en-US" sz="1200" dirty="0"/>
              <a:t>"pre-study": {</a:t>
            </a:r>
          </a:p>
          <a:p>
            <a:r>
              <a:rPr lang="en-US" sz="1200" dirty="0"/>
              <a:t>            "kind": "exp-</a:t>
            </a:r>
            <a:r>
              <a:rPr lang="en-US" sz="1200" dirty="0" err="1"/>
              <a:t>lookit</a:t>
            </a:r>
            <a:r>
              <a:rPr lang="en-US" sz="1200" dirty="0"/>
              <a:t>-text",</a:t>
            </a:r>
          </a:p>
          <a:p>
            <a:r>
              <a:rPr lang="en-US" sz="1200" dirty="0"/>
              <a:t>            "blocks": [</a:t>
            </a:r>
          </a:p>
          <a:p>
            <a:r>
              <a:rPr lang="en-US" sz="1200" dirty="0"/>
              <a:t>                {</a:t>
            </a:r>
          </a:p>
          <a:p>
            <a:r>
              <a:rPr lang="en-US" sz="1200" dirty="0"/>
              <a:t>                    "</a:t>
            </a:r>
            <a:r>
              <a:rPr lang="en-US" sz="1200" dirty="0" err="1"/>
              <a:t>emph</a:t>
            </a:r>
            <a:r>
              <a:rPr lang="en-US" sz="1200" dirty="0"/>
              <a:t>": true,</a:t>
            </a:r>
          </a:p>
          <a:p>
            <a:r>
              <a:rPr lang="en-US" sz="1200" dirty="0"/>
              <a:t>                    "text": "Important: Your baby doesn’t need to be with you yet. It’s fine if your baby is playing nearby until the videos start!",</a:t>
            </a:r>
          </a:p>
          <a:p>
            <a:r>
              <a:rPr lang="en-US" sz="1200" dirty="0"/>
              <a:t>                    "title": "What will happen in this study!"</a:t>
            </a:r>
          </a:p>
          <a:p>
            <a:r>
              <a:rPr lang="en-US" sz="1200" dirty="0"/>
              <a:t>                },{</a:t>
            </a:r>
          </a:p>
          <a:p>
            <a:r>
              <a:rPr lang="en-US" sz="1200" dirty="0"/>
              <a:t>                    "text": "Here's what we'll do in this study:"</a:t>
            </a:r>
          </a:p>
          <a:p>
            <a:r>
              <a:rPr lang="en-US" sz="1200" dirty="0"/>
              <a:t>                },</a:t>
            </a:r>
          </a:p>
          <a:p>
            <a:r>
              <a:rPr lang="en-US" sz="1200" dirty="0"/>
              <a:t>                {</a:t>
            </a:r>
          </a:p>
          <a:p>
            <a:r>
              <a:rPr lang="en-US" sz="1200" dirty="0"/>
              <a:t>                    "text": "1. Consent form: You’ll read some information about the study. If you want to participate, you’ll read a statement out loud to agree."</a:t>
            </a:r>
          </a:p>
          <a:p>
            <a:r>
              <a:rPr lang="en-US" sz="1200" dirty="0"/>
              <a:t>                },</a:t>
            </a:r>
          </a:p>
          <a:p>
            <a:r>
              <a:rPr lang="en-US" sz="1200" dirty="0"/>
              <a:t>                {</a:t>
            </a:r>
          </a:p>
          <a:p>
            <a:r>
              <a:rPr lang="en-US" sz="1200" dirty="0"/>
              <a:t>                    "text": "2. Instructions and preview: We’ll give you some more information about what to expect, and you can watch an example video ahead of time if you want."</a:t>
            </a:r>
          </a:p>
          <a:p>
            <a:r>
              <a:rPr lang="en-US" sz="1200" dirty="0"/>
              <a:t>                },</a:t>
            </a:r>
          </a:p>
          <a:p>
            <a:r>
              <a:rPr lang="en-US" sz="1200" dirty="0"/>
              <a:t>                {</a:t>
            </a:r>
          </a:p>
          <a:p>
            <a:r>
              <a:rPr lang="en-US" sz="1200" dirty="0"/>
              <a:t>                    "text": "3. Setup: You’ll get your baby positioned in front of the screen to watch the videos."</a:t>
            </a:r>
          </a:p>
          <a:p>
            <a:r>
              <a:rPr lang="en-US" sz="1200" dirty="0"/>
              <a:t>                },</a:t>
            </a:r>
          </a:p>
          <a:p>
            <a:r>
              <a:rPr lang="en-US" sz="1200" dirty="0"/>
              <a:t>                {</a:t>
            </a:r>
          </a:p>
          <a:p>
            <a:r>
              <a:rPr lang="en-US" sz="1200" dirty="0"/>
              <a:t>                    "text": "4. The actual study: Your baby watches some videos (this takes about three minutes)."</a:t>
            </a:r>
          </a:p>
          <a:p>
            <a:r>
              <a:rPr lang="en-US" sz="1200" dirty="0"/>
              <a:t>                },</a:t>
            </a:r>
          </a:p>
          <a:p>
            <a:r>
              <a:rPr lang="en-US" sz="1200" dirty="0"/>
              <a:t>                {</a:t>
            </a:r>
          </a:p>
          <a:p>
            <a:r>
              <a:rPr lang="en-US" sz="1200" dirty="0"/>
              <a:t>                    "text": "5. Wrap-up: You can choose a privacy level for your videos and enter any feedback you have about the study."</a:t>
            </a:r>
          </a:p>
          <a:p>
            <a:r>
              <a:rPr lang="en-US" sz="1200" dirty="0"/>
              <a:t>                }</a:t>
            </a:r>
          </a:p>
          <a:p>
            <a:r>
              <a:rPr lang="en-US" sz="1200" dirty="0"/>
              <a:t>            ],</a:t>
            </a:r>
          </a:p>
        </p:txBody>
      </p:sp>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pic>
        <p:nvPicPr>
          <p:cNvPr id="7" name="Picture 6" descr="A screenshot of a social media post&#10;&#10;Description automatically generated">
            <a:extLst>
              <a:ext uri="{FF2B5EF4-FFF2-40B4-BE49-F238E27FC236}">
                <a16:creationId xmlns:a16="http://schemas.microsoft.com/office/drawing/2014/main" xmlns="" id="{0E66F158-5561-CF4A-A49F-1078574A73B4}"/>
              </a:ext>
            </a:extLst>
          </p:cNvPr>
          <p:cNvPicPr>
            <a:picLocks noChangeAspect="1"/>
          </p:cNvPicPr>
          <p:nvPr/>
        </p:nvPicPr>
        <p:blipFill rotWithShape="1">
          <a:blip r:embed="rId3"/>
          <a:srcRect l="23568" t="15952" r="11359" b="22143"/>
          <a:stretch/>
        </p:blipFill>
        <p:spPr>
          <a:xfrm>
            <a:off x="5906527" y="1499033"/>
            <a:ext cx="6124196" cy="3641272"/>
          </a:xfrm>
          <a:prstGeom prst="rect">
            <a:avLst/>
          </a:prstGeom>
        </p:spPr>
      </p:pic>
    </p:spTree>
    <p:extLst>
      <p:ext uri="{BB962C8B-B14F-4D97-AF65-F5344CB8AC3E}">
        <p14:creationId xmlns:p14="http://schemas.microsoft.com/office/powerpoint/2010/main" val="298995547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xmlns="" id="{2DCC7DB7-7644-0A4E-8AEB-0CEA0D5D6F5F}"/>
              </a:ext>
            </a:extLst>
          </p:cNvPr>
          <p:cNvPicPr>
            <a:picLocks noChangeAspect="1"/>
          </p:cNvPicPr>
          <p:nvPr/>
        </p:nvPicPr>
        <p:blipFill rotWithShape="1">
          <a:blip r:embed="rId3"/>
          <a:srcRect l="8393" t="12174" r="6824"/>
          <a:stretch/>
        </p:blipFill>
        <p:spPr>
          <a:xfrm>
            <a:off x="3101009" y="553303"/>
            <a:ext cx="8883340" cy="5751393"/>
          </a:xfrm>
          <a:prstGeom prst="rect">
            <a:avLst/>
          </a:prstGeom>
        </p:spPr>
      </p:pic>
      <p:cxnSp>
        <p:nvCxnSpPr>
          <p:cNvPr id="6" name="Straight Connector 5">
            <a:extLst>
              <a:ext uri="{FF2B5EF4-FFF2-40B4-BE49-F238E27FC236}">
                <a16:creationId xmlns:a16="http://schemas.microsoft.com/office/drawing/2014/main" xmlns="" id="{18E66430-C3ED-8C4A-9438-16EFE0523526}"/>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5" name="TextBox 4">
            <a:extLst>
              <a:ext uri="{FF2B5EF4-FFF2-40B4-BE49-F238E27FC236}">
                <a16:creationId xmlns:a16="http://schemas.microsoft.com/office/drawing/2014/main" xmlns="" id="{6ABCDC07-8910-CE4B-A68C-903B8C0DDC44}"/>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t>        "video-config",</a:t>
            </a:r>
          </a:p>
          <a:p>
            <a:r>
              <a:rPr lang="en-US" dirty="0"/>
              <a:t>        "pre-study",</a:t>
            </a:r>
          </a:p>
          <a:p>
            <a:r>
              <a:rPr lang="en-US" dirty="0">
                <a:highlight>
                  <a:srgbClr val="FFFF00"/>
                </a:highlight>
              </a:rPr>
              <a:t>        "video-consent",</a:t>
            </a:r>
          </a:p>
          <a:p>
            <a:r>
              <a:rPr lang="en-US" dirty="0"/>
              <a:t>        "instructions-preview",</a:t>
            </a:r>
          </a:p>
          <a:p>
            <a:r>
              <a:rPr lang="en-US" dirty="0"/>
              <a:t>        "final-instructions",</a:t>
            </a:r>
          </a:p>
          <a:p>
            <a:r>
              <a:rPr lang="en-US" dirty="0"/>
              <a:t>        "cam-setup",</a:t>
            </a:r>
          </a:p>
          <a:p>
            <a:r>
              <a:rPr lang="en-US" dirty="0"/>
              <a:t>        "webcam-display",</a:t>
            </a:r>
          </a:p>
          <a:p>
            <a:r>
              <a:rPr lang="en-US" dirty="0"/>
              <a:t>        "test-trials",</a:t>
            </a:r>
          </a:p>
          <a:p>
            <a:r>
              <a:rPr lang="en-US" dirty="0"/>
              <a:t>        "exit-survey"</a:t>
            </a:r>
          </a:p>
        </p:txBody>
      </p:sp>
    </p:spTree>
    <p:extLst>
      <p:ext uri="{BB962C8B-B14F-4D97-AF65-F5344CB8AC3E}">
        <p14:creationId xmlns:p14="http://schemas.microsoft.com/office/powerpoint/2010/main" val="3342836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2CDC5CA-DDA0-F841-BBD6-ECEF398E647F}"/>
              </a:ext>
            </a:extLst>
          </p:cNvPr>
          <p:cNvSpPr/>
          <p:nvPr/>
        </p:nvSpPr>
        <p:spPr>
          <a:xfrm>
            <a:off x="0" y="302359"/>
            <a:ext cx="5406887" cy="6555641"/>
          </a:xfrm>
          <a:prstGeom prst="rect">
            <a:avLst/>
          </a:prstGeom>
        </p:spPr>
        <p:txBody>
          <a:bodyPr wrap="square">
            <a:spAutoFit/>
          </a:bodyPr>
          <a:lstStyle/>
          <a:p>
            <a:r>
              <a:rPr lang="en-US" sz="1050" dirty="0"/>
              <a:t>"video-consent": {</a:t>
            </a:r>
          </a:p>
          <a:p>
            <a:r>
              <a:rPr lang="en-US" sz="1050" dirty="0"/>
              <a:t>            "</a:t>
            </a:r>
            <a:r>
              <a:rPr lang="en-US" sz="1050" dirty="0" err="1"/>
              <a:t>gdpr</a:t>
            </a:r>
            <a:r>
              <a:rPr lang="en-US" sz="1050" dirty="0"/>
              <a:t>": false,</a:t>
            </a:r>
          </a:p>
          <a:p>
            <a:r>
              <a:rPr lang="en-US" sz="1050" dirty="0"/>
              <a:t>            "kind": "exp-</a:t>
            </a:r>
            <a:r>
              <a:rPr lang="en-US" sz="1050" dirty="0" err="1"/>
              <a:t>lookit</a:t>
            </a:r>
            <a:r>
              <a:rPr lang="en-US" sz="1050" dirty="0"/>
              <a:t>-video-consent",</a:t>
            </a:r>
          </a:p>
          <a:p>
            <a:r>
              <a:rPr lang="en-US" sz="1050" dirty="0"/>
              <a:t>            "</a:t>
            </a:r>
            <a:r>
              <a:rPr lang="en-US" sz="1050" dirty="0" err="1"/>
              <a:t>PIName</a:t>
            </a:r>
            <a:r>
              <a:rPr lang="en-US" sz="1050" dirty="0"/>
              <a:t>": "David Lewkowicz",</a:t>
            </a:r>
          </a:p>
          <a:p>
            <a:r>
              <a:rPr lang="en-US" sz="1050" dirty="0"/>
              <a:t>            "</a:t>
            </a:r>
            <a:r>
              <a:rPr lang="en-US" sz="1050" dirty="0" err="1"/>
              <a:t>datause</a:t>
            </a:r>
            <a:r>
              <a:rPr lang="en-US" sz="1050" dirty="0"/>
              <a:t>": "How do babies process what they see and what they hear? The purpose of this study is to look at how babies develop the ability to attend to and process information that requires the coordination of multiple senses (i.e. multisensory information).",</a:t>
            </a:r>
          </a:p>
          <a:p>
            <a:r>
              <a:rPr lang="en-US" sz="1050" dirty="0"/>
              <a:t>            "payment": "There are no  direct benefits to you or your child from participating, but we hope you will enjoy the experience. There are no anticipated risks associated with participating.",</a:t>
            </a:r>
          </a:p>
          <a:p>
            <a:r>
              <a:rPr lang="en-US" sz="1050" dirty="0"/>
              <a:t>            "purpose": "How do babies process what they see and what they hear? The purpose of this study is to look at how babies develop the ability to attend to and process information that requires the coordination of multiple senses (i.e. multisensory information).",</a:t>
            </a:r>
          </a:p>
          <a:p>
            <a:r>
              <a:rPr lang="en-US" sz="1050" dirty="0"/>
              <a:t>            "template": "consent_003",</a:t>
            </a:r>
          </a:p>
          <a:p>
            <a:r>
              <a:rPr lang="en-US" sz="1050" dirty="0"/>
              <a:t>            "</a:t>
            </a:r>
            <a:r>
              <a:rPr lang="en-US" sz="1050" dirty="0" err="1"/>
              <a:t>PIContact</a:t>
            </a:r>
            <a:r>
              <a:rPr lang="en-US" sz="1050" dirty="0"/>
              <a:t>": "David Lewkowicz at 203-865-6163 ext. 215.",</a:t>
            </a:r>
          </a:p>
          <a:p>
            <a:r>
              <a:rPr lang="en-US" sz="1050" dirty="0"/>
              <a:t>            "procedures": "This study takes about 3 minutes to complete. Your child will see two balls bouncing on a screen and hear a gentle impact sound! We’re interested in seeing which of these two balls your child prefers to look at. We will ask you (the parent) to either place your child in a high chair so that you do not interfere with the quality of the data. Once the experiment begins, there’s nothing you have to do other than let these videos play for your child.",</a:t>
            </a:r>
          </a:p>
          <a:p>
            <a:r>
              <a:rPr lang="en-US" sz="1050" dirty="0"/>
              <a:t>            "institution": "Haskins Laboratories at Yale University",</a:t>
            </a:r>
          </a:p>
          <a:p>
            <a:r>
              <a:rPr lang="en-US" sz="1050" dirty="0"/>
              <a:t>            "</a:t>
            </a:r>
            <a:r>
              <a:rPr lang="en-US" sz="1050" dirty="0" err="1"/>
              <a:t>additional_segments</a:t>
            </a:r>
            <a:r>
              <a:rPr lang="en-US" sz="1050" dirty="0"/>
              <a:t>": [</a:t>
            </a:r>
          </a:p>
          <a:p>
            <a:r>
              <a:rPr lang="en-US" sz="1050" dirty="0"/>
              <a:t>                {</a:t>
            </a:r>
          </a:p>
          <a:p>
            <a:r>
              <a:rPr lang="en-US" sz="1050" dirty="0"/>
              <a:t>                    "text": "</a:t>
            </a:r>
            <a:r>
              <a:rPr lang="en-US" sz="1050" dirty="0" err="1"/>
              <a:t>Lookit</a:t>
            </a:r>
            <a:r>
              <a:rPr lang="en-US" sz="1050" dirty="0"/>
              <a:t> is a U.S. organization and all information gathered from the website is stored on servers based in the U.S. Therefore, your video recordings are subject to U.S. laws, such as the US Patriot Act. This act allows authorities access to the records of internet service providers. If you choose to participate in this study, you understand that your video recording will be stored and accessed in the USA. The security and privacy policy for </a:t>
            </a:r>
            <a:r>
              <a:rPr lang="en-US" sz="1050" dirty="0" err="1"/>
              <a:t>Lookit</a:t>
            </a:r>
            <a:r>
              <a:rPr lang="en-US" sz="1050" dirty="0"/>
              <a:t> can be found at the following link: &lt;a </a:t>
            </a:r>
            <a:r>
              <a:rPr lang="en-US" sz="1050" dirty="0" err="1"/>
              <a:t>href</a:t>
            </a:r>
            <a:r>
              <a:rPr lang="en-US" sz="1050" dirty="0"/>
              <a:t>='https://</a:t>
            </a:r>
            <a:r>
              <a:rPr lang="en-US" sz="1050" dirty="0" err="1"/>
              <a:t>lookit.mit.edu</a:t>
            </a:r>
            <a:r>
              <a:rPr lang="en-US" sz="1050" dirty="0"/>
              <a:t>/privacy/' target='_blank'&gt;https://</a:t>
            </a:r>
            <a:r>
              <a:rPr lang="en-US" sz="1050" dirty="0" err="1"/>
              <a:t>lookit.mit.edu</a:t>
            </a:r>
            <a:r>
              <a:rPr lang="en-US" sz="1050" dirty="0"/>
              <a:t>/privacy/&lt;/a&gt;.",</a:t>
            </a:r>
          </a:p>
          <a:p>
            <a:r>
              <a:rPr lang="en-US" sz="1050" dirty="0"/>
              <a:t>                    "title": "US Patriot Act Disclosure"</a:t>
            </a:r>
          </a:p>
          <a:p>
            <a:r>
              <a:rPr lang="en-US" sz="1050" dirty="0"/>
              <a:t>                }</a:t>
            </a:r>
          </a:p>
          <a:p>
            <a:r>
              <a:rPr lang="en-US" sz="1050" dirty="0"/>
              <a:t>            ],</a:t>
            </a:r>
          </a:p>
          <a:p>
            <a:r>
              <a:rPr lang="en-US" sz="1050" dirty="0"/>
              <a:t>            "</a:t>
            </a:r>
            <a:r>
              <a:rPr lang="en-US" sz="1050" dirty="0" err="1"/>
              <a:t>research_rights_statement</a:t>
            </a:r>
            <a:r>
              <a:rPr lang="en-US" sz="1050" dirty="0"/>
              <a:t>": "You are not waiving any legal claims, rights or remedies because of your participation in this research study.  If you feel you have been treated unfairly, or if you have any questions concerning your rights as a research subject, you may contact the Human Investigation Committee at (203) 785-4688. If after you have verbally consented to this form you have any questions about your privacy rights, please contact the Yale Privacy Officer at 203/436-3650."</a:t>
            </a:r>
          </a:p>
          <a:p>
            <a:r>
              <a:rPr lang="en-US" sz="1050" dirty="0"/>
              <a:t>        }</a:t>
            </a:r>
          </a:p>
        </p:txBody>
      </p:sp>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pic>
        <p:nvPicPr>
          <p:cNvPr id="10" name="Picture 9" descr="A screenshot of a social media post&#10;&#10;Description automatically generated">
            <a:extLst>
              <a:ext uri="{FF2B5EF4-FFF2-40B4-BE49-F238E27FC236}">
                <a16:creationId xmlns:a16="http://schemas.microsoft.com/office/drawing/2014/main" xmlns="" id="{1BBE36CE-C615-5042-B226-5BC81953A10F}"/>
              </a:ext>
            </a:extLst>
          </p:cNvPr>
          <p:cNvPicPr>
            <a:picLocks noChangeAspect="1"/>
          </p:cNvPicPr>
          <p:nvPr/>
        </p:nvPicPr>
        <p:blipFill rotWithShape="1">
          <a:blip r:embed="rId3"/>
          <a:srcRect l="11020" t="12038" r="11011"/>
          <a:stretch/>
        </p:blipFill>
        <p:spPr>
          <a:xfrm>
            <a:off x="5605668" y="1094664"/>
            <a:ext cx="6480313" cy="4569277"/>
          </a:xfrm>
          <a:prstGeom prst="rect">
            <a:avLst/>
          </a:prstGeom>
        </p:spPr>
      </p:pic>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4490334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A2CDC5CA-DDA0-F841-BBD6-ECEF398E647F}"/>
              </a:ext>
            </a:extLst>
          </p:cNvPr>
          <p:cNvSpPr/>
          <p:nvPr/>
        </p:nvSpPr>
        <p:spPr>
          <a:xfrm>
            <a:off x="0" y="302359"/>
            <a:ext cx="5406887" cy="6555641"/>
          </a:xfrm>
          <a:prstGeom prst="rect">
            <a:avLst/>
          </a:prstGeom>
        </p:spPr>
        <p:txBody>
          <a:bodyPr wrap="square">
            <a:spAutoFit/>
          </a:bodyPr>
          <a:lstStyle/>
          <a:p>
            <a:r>
              <a:rPr lang="en-US" sz="1050" dirty="0"/>
              <a:t>"video-consent": {</a:t>
            </a:r>
          </a:p>
          <a:p>
            <a:r>
              <a:rPr lang="en-US" sz="1050" dirty="0"/>
              <a:t>            "</a:t>
            </a:r>
            <a:r>
              <a:rPr lang="en-US" sz="1050" dirty="0" err="1"/>
              <a:t>gdpr</a:t>
            </a:r>
            <a:r>
              <a:rPr lang="en-US" sz="1050" dirty="0"/>
              <a:t>": false,</a:t>
            </a:r>
          </a:p>
          <a:p>
            <a:r>
              <a:rPr lang="en-US" sz="1050" dirty="0"/>
              <a:t>            "kind": "exp-</a:t>
            </a:r>
            <a:r>
              <a:rPr lang="en-US" sz="1050" dirty="0" err="1"/>
              <a:t>lookit</a:t>
            </a:r>
            <a:r>
              <a:rPr lang="en-US" sz="1050" dirty="0"/>
              <a:t>-video-consent",</a:t>
            </a:r>
          </a:p>
          <a:p>
            <a:r>
              <a:rPr lang="en-US" sz="1050" dirty="0"/>
              <a:t>            "</a:t>
            </a:r>
            <a:r>
              <a:rPr lang="en-US" sz="1050" dirty="0" err="1"/>
              <a:t>PIName</a:t>
            </a:r>
            <a:r>
              <a:rPr lang="en-US" sz="1050" dirty="0"/>
              <a:t>": "David Lewkowicz",</a:t>
            </a:r>
          </a:p>
          <a:p>
            <a:r>
              <a:rPr lang="en-US" sz="1050" dirty="0"/>
              <a:t>            "</a:t>
            </a:r>
            <a:r>
              <a:rPr lang="en-US" sz="1050" dirty="0" err="1"/>
              <a:t>datause</a:t>
            </a:r>
            <a:r>
              <a:rPr lang="en-US" sz="1050" dirty="0"/>
              <a:t>": "How do babies process what they see and what they hear? The purpose of this study is to look at how babies develop the ability to attend to and process information that requires the coordination of multiple senses (i.e. multisensory information).",</a:t>
            </a:r>
          </a:p>
          <a:p>
            <a:r>
              <a:rPr lang="en-US" sz="1050" dirty="0"/>
              <a:t>            "payment": "There are no  direct benefits to you or your child from participating, but we hope you will enjoy the experience. There are no anticipated risks associated with participating.",</a:t>
            </a:r>
          </a:p>
          <a:p>
            <a:r>
              <a:rPr lang="en-US" sz="1050" dirty="0"/>
              <a:t>            "purpose": "How do babies process what they see and what they hear? The purpose of this study is to look at how babies develop the ability to attend to and process information that requires the coordination of multiple senses (i.e. multisensory information).",</a:t>
            </a:r>
          </a:p>
          <a:p>
            <a:r>
              <a:rPr lang="en-US" sz="1050" dirty="0"/>
              <a:t>            "template": "consent_003",</a:t>
            </a:r>
          </a:p>
          <a:p>
            <a:r>
              <a:rPr lang="en-US" sz="1050" dirty="0"/>
              <a:t>            "</a:t>
            </a:r>
            <a:r>
              <a:rPr lang="en-US" sz="1050" dirty="0" err="1"/>
              <a:t>PIContact</a:t>
            </a:r>
            <a:r>
              <a:rPr lang="en-US" sz="1050" dirty="0"/>
              <a:t>": "David Lewkowicz at 203-865-6163 ext. 215.",</a:t>
            </a:r>
          </a:p>
          <a:p>
            <a:r>
              <a:rPr lang="en-US" sz="1050" dirty="0"/>
              <a:t>            "procedures": "This study takes about 3 minutes to complete. Your child will see two balls bouncing on a screen and hear a gentle impact sound! We’re interested in seeing which of these two balls your child prefers to look at. We will ask you (the parent) to either place your child in a high chair so that you do not interfere with the quality of the data. Once the experiment begins, there’s nothing you have to do other than let these videos play for your child.",</a:t>
            </a:r>
          </a:p>
          <a:p>
            <a:r>
              <a:rPr lang="en-US" sz="1050" dirty="0"/>
              <a:t>            "institution": "Haskins Laboratories at Yale University",</a:t>
            </a:r>
          </a:p>
          <a:p>
            <a:r>
              <a:rPr lang="en-US" sz="1050" dirty="0"/>
              <a:t>            "</a:t>
            </a:r>
            <a:r>
              <a:rPr lang="en-US" sz="1050" dirty="0" err="1"/>
              <a:t>additional_segments</a:t>
            </a:r>
            <a:r>
              <a:rPr lang="en-US" sz="1050" dirty="0"/>
              <a:t>": [</a:t>
            </a:r>
          </a:p>
          <a:p>
            <a:r>
              <a:rPr lang="en-US" sz="1050" dirty="0"/>
              <a:t>                {</a:t>
            </a:r>
          </a:p>
          <a:p>
            <a:r>
              <a:rPr lang="en-US" sz="1050" dirty="0"/>
              <a:t>                    "text": "</a:t>
            </a:r>
            <a:r>
              <a:rPr lang="en-US" sz="1050" dirty="0" err="1"/>
              <a:t>Lookit</a:t>
            </a:r>
            <a:r>
              <a:rPr lang="en-US" sz="1050" dirty="0"/>
              <a:t> is a U.S. organization and all information gathered from the website is stored on servers based in the U.S. Therefore, your video recordings are subject to U.S. laws, such as the US Patriot Act. This act allows authorities access to the records of internet service providers. If you choose to participate in this study, you understand that your video recording will be stored and accessed in the USA. The security and privacy policy for </a:t>
            </a:r>
            <a:r>
              <a:rPr lang="en-US" sz="1050" dirty="0" err="1"/>
              <a:t>Lookit</a:t>
            </a:r>
            <a:r>
              <a:rPr lang="en-US" sz="1050" dirty="0"/>
              <a:t> can be found at the following link: &lt;a </a:t>
            </a:r>
            <a:r>
              <a:rPr lang="en-US" sz="1050" dirty="0" err="1"/>
              <a:t>href</a:t>
            </a:r>
            <a:r>
              <a:rPr lang="en-US" sz="1050" dirty="0"/>
              <a:t>='https://</a:t>
            </a:r>
            <a:r>
              <a:rPr lang="en-US" sz="1050" dirty="0" err="1"/>
              <a:t>lookit.mit.edu</a:t>
            </a:r>
            <a:r>
              <a:rPr lang="en-US" sz="1050" dirty="0"/>
              <a:t>/privacy/' target='_blank'&gt;https://</a:t>
            </a:r>
            <a:r>
              <a:rPr lang="en-US" sz="1050" dirty="0" err="1"/>
              <a:t>lookit.mit.edu</a:t>
            </a:r>
            <a:r>
              <a:rPr lang="en-US" sz="1050" dirty="0"/>
              <a:t>/privacy/&lt;/a&gt;.",</a:t>
            </a:r>
          </a:p>
          <a:p>
            <a:r>
              <a:rPr lang="en-US" sz="1050" dirty="0"/>
              <a:t>                    "title": "US Patriot Act Disclosure"</a:t>
            </a:r>
          </a:p>
          <a:p>
            <a:r>
              <a:rPr lang="en-US" sz="1050" dirty="0"/>
              <a:t>                }</a:t>
            </a:r>
          </a:p>
          <a:p>
            <a:r>
              <a:rPr lang="en-US" sz="1050" dirty="0"/>
              <a:t>            ],</a:t>
            </a:r>
          </a:p>
          <a:p>
            <a:r>
              <a:rPr lang="en-US" sz="1050" dirty="0"/>
              <a:t>            "</a:t>
            </a:r>
            <a:r>
              <a:rPr lang="en-US" sz="1050" dirty="0" err="1"/>
              <a:t>research_rights_statement</a:t>
            </a:r>
            <a:r>
              <a:rPr lang="en-US" sz="1050" dirty="0"/>
              <a:t>": "You are not waiving any legal claims, rights or remedies because of your participation in this research study.  If you feel you have been treated unfairly, or if you have any questions concerning your rights as a research subject, you may contact the Human Investigation Committee at (203) 785-4688. If after you have verbally consented to this form you have any questions about your privacy rights, please contact the Yale Privacy Officer at 203/436-3650."</a:t>
            </a:r>
          </a:p>
          <a:p>
            <a:r>
              <a:rPr lang="en-US" sz="1050" dirty="0"/>
              <a:t>        }</a:t>
            </a:r>
          </a:p>
        </p:txBody>
      </p:sp>
      <p:sp>
        <p:nvSpPr>
          <p:cNvPr id="8" name="TextBox 7">
            <a:extLst>
              <a:ext uri="{FF2B5EF4-FFF2-40B4-BE49-F238E27FC236}">
                <a16:creationId xmlns:a16="http://schemas.microsoft.com/office/drawing/2014/main" xmlns="" id="{9A97D168-AE06-254F-BB51-54DB55FF22F3}"/>
              </a:ext>
            </a:extLst>
          </p:cNvPr>
          <p:cNvSpPr txBox="1"/>
          <p:nvPr/>
        </p:nvSpPr>
        <p:spPr>
          <a:xfrm>
            <a:off x="2199298" y="0"/>
            <a:ext cx="1008289" cy="523220"/>
          </a:xfrm>
          <a:prstGeom prst="rect">
            <a:avLst/>
          </a:prstGeom>
          <a:noFill/>
        </p:spPr>
        <p:txBody>
          <a:bodyPr wrap="none" rtlCol="0">
            <a:spAutoFit/>
          </a:bodyPr>
          <a:lstStyle/>
          <a:p>
            <a:r>
              <a:rPr lang="en-US" sz="2800" b="1" i="1" dirty="0"/>
              <a:t>CODE</a:t>
            </a:r>
            <a:endParaRPr lang="en-US" b="1" i="1" dirty="0"/>
          </a:p>
        </p:txBody>
      </p:sp>
      <p:sp>
        <p:nvSpPr>
          <p:cNvPr id="9" name="TextBox 8">
            <a:extLst>
              <a:ext uri="{FF2B5EF4-FFF2-40B4-BE49-F238E27FC236}">
                <a16:creationId xmlns:a16="http://schemas.microsoft.com/office/drawing/2014/main" xmlns="" id="{4355D232-D2B4-A942-945E-1F8E95BDC0BA}"/>
              </a:ext>
            </a:extLst>
          </p:cNvPr>
          <p:cNvSpPr txBox="1"/>
          <p:nvPr/>
        </p:nvSpPr>
        <p:spPr>
          <a:xfrm>
            <a:off x="7884482" y="0"/>
            <a:ext cx="2168286" cy="523220"/>
          </a:xfrm>
          <a:prstGeom prst="rect">
            <a:avLst/>
          </a:prstGeom>
          <a:noFill/>
        </p:spPr>
        <p:txBody>
          <a:bodyPr wrap="none" rtlCol="0">
            <a:spAutoFit/>
          </a:bodyPr>
          <a:lstStyle/>
          <a:p>
            <a:r>
              <a:rPr lang="en-US" sz="2800" b="1" i="1" dirty="0"/>
              <a:t>LOOKIT VIEW</a:t>
            </a:r>
            <a:endParaRPr lang="en-US" b="1" i="1" dirty="0"/>
          </a:p>
        </p:txBody>
      </p:sp>
      <p:pic>
        <p:nvPicPr>
          <p:cNvPr id="10" name="Picture 9" descr="A screenshot of a social media post&#10;&#10;Description automatically generated">
            <a:extLst>
              <a:ext uri="{FF2B5EF4-FFF2-40B4-BE49-F238E27FC236}">
                <a16:creationId xmlns:a16="http://schemas.microsoft.com/office/drawing/2014/main" xmlns="" id="{1BBE36CE-C615-5042-B226-5BC81953A10F}"/>
              </a:ext>
            </a:extLst>
          </p:cNvPr>
          <p:cNvPicPr>
            <a:picLocks noChangeAspect="1"/>
          </p:cNvPicPr>
          <p:nvPr/>
        </p:nvPicPr>
        <p:blipFill rotWithShape="1">
          <a:blip r:embed="rId3"/>
          <a:srcRect l="11020" t="12038" r="11011"/>
          <a:stretch/>
        </p:blipFill>
        <p:spPr>
          <a:xfrm>
            <a:off x="5605668" y="1094664"/>
            <a:ext cx="6480313" cy="4569277"/>
          </a:xfrm>
          <a:prstGeom prst="rect">
            <a:avLst/>
          </a:prstGeom>
        </p:spPr>
      </p:pic>
      <p:cxnSp>
        <p:nvCxnSpPr>
          <p:cNvPr id="6" name="Straight Connector 5">
            <a:extLst>
              <a:ext uri="{FF2B5EF4-FFF2-40B4-BE49-F238E27FC236}">
                <a16:creationId xmlns:a16="http://schemas.microsoft.com/office/drawing/2014/main" xmlns="" id="{4F67D714-9480-6B47-8E1F-F14A26C32B6C}"/>
              </a:ext>
            </a:extLst>
          </p:cNvPr>
          <p:cNvCxnSpPr/>
          <p:nvPr/>
        </p:nvCxnSpPr>
        <p:spPr>
          <a:xfrm>
            <a:off x="5546034"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cxnSp>
        <p:nvCxnSpPr>
          <p:cNvPr id="4" name="Straight Arrow Connector 3">
            <a:extLst>
              <a:ext uri="{FF2B5EF4-FFF2-40B4-BE49-F238E27FC236}">
                <a16:creationId xmlns:a16="http://schemas.microsoft.com/office/drawing/2014/main" xmlns="" id="{680C8947-6B8F-6249-BC42-0528F55E8B40}"/>
              </a:ext>
            </a:extLst>
          </p:cNvPr>
          <p:cNvCxnSpPr/>
          <p:nvPr/>
        </p:nvCxnSpPr>
        <p:spPr>
          <a:xfrm flipV="1">
            <a:off x="10237304" y="4253948"/>
            <a:ext cx="0" cy="1270845"/>
          </a:xfrm>
          <a:prstGeom prst="straightConnector1">
            <a:avLst/>
          </a:prstGeom>
          <a:ln w="317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xmlns="" id="{4B822697-418C-6F4F-A7D7-27B4C0D9BCF9}"/>
              </a:ext>
            </a:extLst>
          </p:cNvPr>
          <p:cNvSpPr txBox="1"/>
          <p:nvPr/>
        </p:nvSpPr>
        <p:spPr>
          <a:xfrm>
            <a:off x="6785114" y="5903893"/>
            <a:ext cx="5406886" cy="954107"/>
          </a:xfrm>
          <a:prstGeom prst="rect">
            <a:avLst/>
          </a:prstGeom>
          <a:noFill/>
        </p:spPr>
        <p:txBody>
          <a:bodyPr wrap="square" rtlCol="0">
            <a:spAutoFit/>
          </a:bodyPr>
          <a:lstStyle/>
          <a:p>
            <a:pPr algn="ctr"/>
            <a:r>
              <a:rPr lang="en-US" sz="1400" dirty="0">
                <a:solidFill>
                  <a:srgbClr val="FF0000"/>
                </a:solidFill>
              </a:rPr>
              <a:t>The parent must play the consent form in order to submit the consent (That way the participant can see if there were any issues! This is important because the consent video must be clear in order to use the data)</a:t>
            </a:r>
          </a:p>
        </p:txBody>
      </p:sp>
    </p:spTree>
    <p:extLst>
      <p:ext uri="{BB962C8B-B14F-4D97-AF65-F5344CB8AC3E}">
        <p14:creationId xmlns:p14="http://schemas.microsoft.com/office/powerpoint/2010/main" val="14288428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xmlns="" id="{6CF3C1C4-CBC6-2C49-A202-BF432C00CED0}"/>
              </a:ext>
            </a:extLst>
          </p:cNvPr>
          <p:cNvCxnSpPr/>
          <p:nvPr/>
        </p:nvCxnSpPr>
        <p:spPr>
          <a:xfrm>
            <a:off x="3195669" y="0"/>
            <a:ext cx="0" cy="6639339"/>
          </a:xfrm>
          <a:prstGeom prst="line">
            <a:avLst/>
          </a:prstGeom>
          <a:ln w="38100">
            <a:solidFill>
              <a:schemeClr val="tx1"/>
            </a:solidFill>
          </a:ln>
        </p:spPr>
        <p:style>
          <a:lnRef idx="1">
            <a:schemeClr val="dk1"/>
          </a:lnRef>
          <a:fillRef idx="0">
            <a:schemeClr val="dk1"/>
          </a:fillRef>
          <a:effectRef idx="0">
            <a:schemeClr val="dk1"/>
          </a:effectRef>
          <a:fontRef idx="minor">
            <a:schemeClr val="tx1"/>
          </a:fontRef>
        </p:style>
      </p:cxnSp>
      <p:sp>
        <p:nvSpPr>
          <p:cNvPr id="6" name="TextBox 5">
            <a:extLst>
              <a:ext uri="{FF2B5EF4-FFF2-40B4-BE49-F238E27FC236}">
                <a16:creationId xmlns:a16="http://schemas.microsoft.com/office/drawing/2014/main" xmlns="" id="{AEE0836A-5B03-0541-81A1-FA2D05850944}"/>
              </a:ext>
            </a:extLst>
          </p:cNvPr>
          <p:cNvSpPr txBox="1"/>
          <p:nvPr/>
        </p:nvSpPr>
        <p:spPr>
          <a:xfrm>
            <a:off x="87885" y="207008"/>
            <a:ext cx="2773644" cy="2862322"/>
          </a:xfrm>
          <a:prstGeom prst="rect">
            <a:avLst/>
          </a:prstGeom>
          <a:noFill/>
        </p:spPr>
        <p:txBody>
          <a:bodyPr wrap="none" rtlCol="0">
            <a:spAutoFit/>
          </a:bodyPr>
          <a:lstStyle/>
          <a:p>
            <a:r>
              <a:rPr lang="en-US" dirty="0"/>
              <a:t> "sequence": [</a:t>
            </a:r>
          </a:p>
          <a:p>
            <a:r>
              <a:rPr lang="en-US" dirty="0"/>
              <a:t>        "video-config",</a:t>
            </a:r>
          </a:p>
          <a:p>
            <a:r>
              <a:rPr lang="en-US" dirty="0"/>
              <a:t>        "pre-study",</a:t>
            </a:r>
          </a:p>
          <a:p>
            <a:r>
              <a:rPr lang="en-US" dirty="0"/>
              <a:t>        "video-consent",</a:t>
            </a:r>
          </a:p>
          <a:p>
            <a:r>
              <a:rPr lang="en-US" dirty="0">
                <a:highlight>
                  <a:srgbClr val="FFFF00"/>
                </a:highlight>
              </a:rPr>
              <a:t>        "instructions-preview",</a:t>
            </a:r>
          </a:p>
          <a:p>
            <a:r>
              <a:rPr lang="en-US" dirty="0"/>
              <a:t>        "final-instructions",</a:t>
            </a:r>
          </a:p>
          <a:p>
            <a:r>
              <a:rPr lang="en-US" dirty="0"/>
              <a:t>        "cam-setup",</a:t>
            </a:r>
          </a:p>
          <a:p>
            <a:r>
              <a:rPr lang="en-US" dirty="0"/>
              <a:t>        "webcam-display",</a:t>
            </a:r>
          </a:p>
          <a:p>
            <a:r>
              <a:rPr lang="en-US" dirty="0"/>
              <a:t>        "test-trials",</a:t>
            </a:r>
          </a:p>
          <a:p>
            <a:r>
              <a:rPr lang="en-US" dirty="0"/>
              <a:t>        "exit-survey"</a:t>
            </a:r>
          </a:p>
        </p:txBody>
      </p:sp>
      <p:pic>
        <p:nvPicPr>
          <p:cNvPr id="3" name="Picture 2" descr="A screenshot of a social media post&#10;&#10;Description automatically generated">
            <a:extLst>
              <a:ext uri="{FF2B5EF4-FFF2-40B4-BE49-F238E27FC236}">
                <a16:creationId xmlns:a16="http://schemas.microsoft.com/office/drawing/2014/main" xmlns="" id="{864D5331-90C1-D24A-8B83-FFEC31574A82}"/>
              </a:ext>
            </a:extLst>
          </p:cNvPr>
          <p:cNvPicPr>
            <a:picLocks noChangeAspect="1"/>
          </p:cNvPicPr>
          <p:nvPr/>
        </p:nvPicPr>
        <p:blipFill rotWithShape="1">
          <a:blip r:embed="rId3"/>
          <a:srcRect l="12005" t="15952" r="10466" b="26667"/>
          <a:stretch/>
        </p:blipFill>
        <p:spPr>
          <a:xfrm>
            <a:off x="4686300" y="1854168"/>
            <a:ext cx="6809016" cy="3149664"/>
          </a:xfrm>
          <a:prstGeom prst="rect">
            <a:avLst/>
          </a:prstGeom>
        </p:spPr>
      </p:pic>
    </p:spTree>
    <p:extLst>
      <p:ext uri="{BB962C8B-B14F-4D97-AF65-F5344CB8AC3E}">
        <p14:creationId xmlns:p14="http://schemas.microsoft.com/office/powerpoint/2010/main" val="43844352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589</TotalTime>
  <Words>6541</Words>
  <Application>Microsoft Macintosh PowerPoint</Application>
  <PresentationFormat>Custom</PresentationFormat>
  <Paragraphs>613</Paragraphs>
  <Slides>29</Slides>
  <Notes>26</Notes>
  <HiddenSlides>0</HiddenSlides>
  <MMClips>1</MMClips>
  <ScaleCrop>false</ScaleCrop>
  <HeadingPairs>
    <vt:vector size="4" baseType="variant">
      <vt:variant>
        <vt:lpstr>Theme</vt:lpstr>
      </vt:variant>
      <vt:variant>
        <vt:i4>1</vt:i4>
      </vt:variant>
      <vt:variant>
        <vt:lpstr>Slide Titles</vt:lpstr>
      </vt:variant>
      <vt:variant>
        <vt:i4>29</vt:i4>
      </vt:variant>
    </vt:vector>
  </HeadingPairs>
  <TitlesOfParts>
    <vt:vector size="30"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Lookit Overview</dc:title>
  <dc:creator>Microsoft Office User</dc:creator>
  <cp:lastModifiedBy>Kim Scott</cp:lastModifiedBy>
  <cp:revision>19</cp:revision>
  <dcterms:created xsi:type="dcterms:W3CDTF">2020-08-26T15:05:26Z</dcterms:created>
  <dcterms:modified xsi:type="dcterms:W3CDTF">2020-09-22T21:13:09Z</dcterms:modified>
</cp:coreProperties>
</file>